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6"/>
  </p:notesMasterIdLst>
  <p:sldIdLst>
    <p:sldId id="256" r:id="rId2"/>
    <p:sldId id="257" r:id="rId3"/>
    <p:sldId id="258" r:id="rId4"/>
    <p:sldId id="259" r:id="rId5"/>
    <p:sldId id="308" r:id="rId6"/>
    <p:sldId id="268" r:id="rId7"/>
    <p:sldId id="263" r:id="rId8"/>
    <p:sldId id="264" r:id="rId9"/>
    <p:sldId id="265" r:id="rId10"/>
    <p:sldId id="266" r:id="rId11"/>
    <p:sldId id="307" r:id="rId12"/>
    <p:sldId id="267" r:id="rId13"/>
    <p:sldId id="271" r:id="rId14"/>
    <p:sldId id="272" r:id="rId15"/>
    <p:sldId id="273" r:id="rId16"/>
    <p:sldId id="296" r:id="rId17"/>
    <p:sldId id="274" r:id="rId18"/>
    <p:sldId id="275" r:id="rId19"/>
    <p:sldId id="276" r:id="rId20"/>
    <p:sldId id="309" r:id="rId21"/>
    <p:sldId id="277" r:id="rId22"/>
    <p:sldId id="278" r:id="rId23"/>
    <p:sldId id="310" r:id="rId24"/>
    <p:sldId id="279" r:id="rId25"/>
    <p:sldId id="280" r:id="rId26"/>
    <p:sldId id="297" r:id="rId27"/>
    <p:sldId id="281" r:id="rId28"/>
    <p:sldId id="298" r:id="rId29"/>
    <p:sldId id="282" r:id="rId30"/>
    <p:sldId id="299" r:id="rId31"/>
    <p:sldId id="300" r:id="rId32"/>
    <p:sldId id="301" r:id="rId33"/>
    <p:sldId id="284" r:id="rId34"/>
    <p:sldId id="293" r:id="rId35"/>
    <p:sldId id="294" r:id="rId36"/>
    <p:sldId id="295" r:id="rId37"/>
    <p:sldId id="285" r:id="rId38"/>
    <p:sldId id="286" r:id="rId39"/>
    <p:sldId id="287" r:id="rId40"/>
    <p:sldId id="288" r:id="rId41"/>
    <p:sldId id="289" r:id="rId42"/>
    <p:sldId id="290" r:id="rId43"/>
    <p:sldId id="291" r:id="rId44"/>
    <p:sldId id="292" r:id="rId45"/>
    <p:sldId id="302" r:id="rId46"/>
    <p:sldId id="303" r:id="rId47"/>
    <p:sldId id="304" r:id="rId48"/>
    <p:sldId id="305" r:id="rId49"/>
    <p:sldId id="269" r:id="rId50"/>
    <p:sldId id="270" r:id="rId51"/>
    <p:sldId id="306" r:id="rId52"/>
    <p:sldId id="260" r:id="rId53"/>
    <p:sldId id="261" r:id="rId54"/>
    <p:sldId id="262" r:id="rId55"/>
  </p:sldIdLst>
  <p:sldSz cx="12192000" cy="6858000"/>
  <p:notesSz cx="6858000" cy="9144000"/>
  <p:embeddedFontLst>
    <p:embeddedFont>
      <p:font typeface="Cambria Math" panose="02040503050406030204" pitchFamily="18" charset="0"/>
      <p:regular r:id="rId57"/>
    </p:embeddedFont>
    <p:embeddedFont>
      <p:font typeface="等线" panose="02010600030101010101" pitchFamily="2" charset="-122"/>
      <p:regular r:id="rId58"/>
      <p:bold r:id="rId59"/>
    </p:embeddedFont>
    <p:embeddedFont>
      <p:font typeface="Century Gothic" panose="020B0502020202020204" pitchFamily="34" charset="0"/>
      <p:regular r:id="rId60"/>
      <p:bold r:id="rId61"/>
      <p:italic r:id="rId62"/>
      <p:boldItalic r:id="rId63"/>
    </p:embeddedFont>
    <p:embeddedFont>
      <p:font typeface="Consolas" panose="020B0609020204030204" pitchFamily="49" charset="0"/>
      <p:regular r:id="rId64"/>
      <p:bold r:id="rId65"/>
      <p:italic r:id="rId66"/>
      <p:boldItalic r:id="rId67"/>
    </p:embeddedFont>
    <p:embeddedFont>
      <p:font typeface="Calibri" panose="020F0502020204030204" pitchFamily="34" charset="0"/>
      <p:regular r:id="rId68"/>
      <p:bold r:id="rId69"/>
      <p:italic r:id="rId70"/>
      <p:boldItalic r:id="rId71"/>
    </p:embeddedFont>
    <p:embeddedFont>
      <p:font typeface="Wingdings 2" panose="05020102010507070707" pitchFamily="18" charset="2"/>
      <p:regular r:id="rId7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128" autoAdjust="0"/>
  </p:normalViewPr>
  <p:slideViewPr>
    <p:cSldViewPr snapToGrid="0">
      <p:cViewPr>
        <p:scale>
          <a:sx n="75" d="100"/>
          <a:sy n="75" d="100"/>
        </p:scale>
        <p:origin x="902" y="-9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font" Target="fonts/font12.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9EB67-D471-4AAA-966B-82A8A9DB4982}" type="datetimeFigureOut">
              <a:rPr lang="zh-CN" altLang="en-US" smtClean="0"/>
              <a:t>2022/4/11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07351-DFF5-46A5-8276-46FD1071D81A}" type="slidenum">
              <a:rPr lang="zh-CN" altLang="en-US" smtClean="0"/>
              <a:t>‹#›</a:t>
            </a:fld>
            <a:endParaRPr lang="zh-CN" altLang="en-US"/>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Here</a:t>
            </a:r>
            <a:r>
              <a:rPr lang="en-US" altLang="zh-CN" sz="1400" baseline="0" dirty="0" smtClean="0"/>
              <a:t> are the last two assumptions. We’ll explain the second assumption soon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0620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As for the velocity, we assume that the velocity in a certain cell remains constant. This means that </a:t>
            </a:r>
            <a:r>
              <a:rPr lang="en-US" altLang="zh-CN" sz="1400" dirty="0" err="1" smtClean="0"/>
              <a:t>V_i</a:t>
            </a:r>
            <a:r>
              <a:rPr lang="en-US" altLang="zh-CN" sz="1400" dirty="0" smtClean="0"/>
              <a:t>(A) could be thought as points on the velocity function. Though it might not be so realistic, this assumption enables us to simplify the calculation for the velocity (for it was only used when calculating distance) and wouldn't cause a lot of inaccuracy (meaning that it wouldn't cause much change to the total time), as shown in the graph. This is partly because the basic </a:t>
            </a:r>
            <a:r>
              <a:rPr lang="en-US" altLang="zh-CN" sz="1400" dirty="0" err="1" smtClean="0"/>
              <a:t>timestep</a:t>
            </a:r>
            <a:r>
              <a:rPr lang="en-US" altLang="zh-CN" sz="1400" dirty="0" smtClean="0"/>
              <a:t> is only 1/6 sec, a very short time that wouldn't influence the velocity and distribution of passengers much, and thus according to the formula of calculating velocity, the velocity in a certain </a:t>
            </a:r>
            <a:r>
              <a:rPr lang="en-US" altLang="zh-CN" sz="1400" dirty="0" err="1" smtClean="0"/>
              <a:t>timestep</a:t>
            </a:r>
            <a:r>
              <a:rPr lang="en-US" altLang="zh-CN" sz="1400" dirty="0" smtClean="0"/>
              <a:t> wouldn't change much, so it can be seen as a constant.</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In</a:t>
            </a:r>
            <a:r>
              <a:rPr lang="en-US" altLang="zh-CN" sz="1400" baseline="0" dirty="0"/>
              <a:t> the model, the definition of time and velocity is different from SI, and this is the relationship between SI time and velocity and ours. We make these changes to make the calculations simpler.</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A6A10C-66AC-44BA-A219-88E5B56C3730}" type="slidenum">
              <a:rPr lang="zh-CN" altLang="en-US" smtClean="0"/>
              <a:t>33</a:t>
            </a:fld>
            <a:endParaRPr lang="zh-CN" altLang="en-US"/>
          </a:p>
        </p:txBody>
      </p:sp>
    </p:spTree>
    <p:extLst>
      <p:ext uri="{BB962C8B-B14F-4D97-AF65-F5344CB8AC3E}">
        <p14:creationId xmlns:p14="http://schemas.microsoft.com/office/powerpoint/2010/main" val="1918766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Disembarking</a:t>
            </a:r>
            <a:r>
              <a:rPr lang="en-US" altLang="zh-CN" sz="1400" baseline="0" dirty="0"/>
              <a:t> is almost just the reverse of boarding, for the motion is just the reverse from boarding. So the best strategy should be similar to boarding. However, for there’s no offering cells, the passengers have already been in an ideal queue, thus spending less time than boarding because of higher </a:t>
            </a:r>
            <a:r>
              <a:rPr lang="en-US" altLang="zh-CN" sz="1400" baseline="0" dirty="0" err="1"/>
              <a:t>parallelity</a:t>
            </a:r>
            <a:r>
              <a:rPr lang="en-US" altLang="zh-CN" sz="1400" baseline="0" dirty="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34</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Besides the total time, passengers’ satisfaction</a:t>
            </a:r>
            <a:r>
              <a:rPr lang="en-US" altLang="zh-CN" sz="1400" baseline="0" dirty="0"/>
              <a:t> is also an important factor to take into account. In real-life experiences, dissatisfaction mainly comes from queuing and offering seats. And according to the strict sequence, some fellow passengers may be split, causing some dissatisfaction (though mistakenly not written in the essay). The total dissatisfaction index is the weighted sum of the three factors</a:t>
            </a:r>
            <a:r>
              <a:rPr lang="en-US" altLang="zh-CN" sz="1400" baseline="0" dirty="0" smtClean="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35</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The weights</a:t>
            </a:r>
            <a:r>
              <a:rPr lang="en-US" altLang="zh-CN" sz="1400" baseline="0" dirty="0"/>
              <a:t> of the factors are respectively 1, 250 and 10. The reason for 1 is for standardization, and 250 and 10 </a:t>
            </a:r>
            <a:r>
              <a:rPr lang="en-US" altLang="zh-CN" sz="1400" baseline="0" dirty="0" smtClean="0"/>
              <a:t>are </a:t>
            </a:r>
            <a:r>
              <a:rPr lang="en-US" altLang="zh-CN" sz="1400" baseline="0" dirty="0"/>
              <a:t>according to real-life </a:t>
            </a:r>
            <a:r>
              <a:rPr lang="en-US" altLang="zh-CN" sz="1400" baseline="0" dirty="0" smtClean="0"/>
              <a:t>experience, </a:t>
            </a:r>
            <a:r>
              <a:rPr lang="en-US" altLang="zh-CN" sz="1400" baseline="0" dirty="0"/>
              <a:t>and also to unite magnitudes to prevent one factor to affect the total index too much.</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36</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results we got through the simulation of our code (read and compare, simply)</a:t>
            </a:r>
          </a:p>
        </p:txBody>
      </p:sp>
      <p:sp>
        <p:nvSpPr>
          <p:cNvPr id="4" name="Slide Number Placeholder 3"/>
          <p:cNvSpPr>
            <a:spLocks noGrp="1"/>
          </p:cNvSpPr>
          <p:nvPr>
            <p:ph type="sldNum" sz="quarter" idx="5"/>
          </p:nvPr>
        </p:nvSpPr>
        <p:spPr/>
        <p:txBody>
          <a:bodyPr/>
          <a:lstStyle/>
          <a:p>
            <a:fld id="{96DEF5C9-177F-0C45-AA76-662223365ACF}" type="slidenum">
              <a:rPr lang="en-CN" smtClean="0"/>
              <a:t>37</a:t>
            </a:fld>
            <a:endParaRPr lang="en-CN"/>
          </a:p>
        </p:txBody>
      </p:sp>
    </p:spTree>
    <p:extLst>
      <p:ext uri="{BB962C8B-B14F-4D97-AF65-F5344CB8AC3E}">
        <p14:creationId xmlns:p14="http://schemas.microsoft.com/office/powerpoint/2010/main" val="3202502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in the Slides</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38</a:t>
            </a:fld>
            <a:endParaRPr lang="en-CN"/>
          </a:p>
        </p:txBody>
      </p:sp>
    </p:spTree>
    <p:extLst>
      <p:ext uri="{BB962C8B-B14F-4D97-AF65-F5344CB8AC3E}">
        <p14:creationId xmlns:p14="http://schemas.microsoft.com/office/powerpoint/2010/main" val="840323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39</a:t>
            </a:fld>
            <a:endParaRPr lang="en-CN"/>
          </a:p>
        </p:txBody>
      </p:sp>
    </p:spTree>
    <p:extLst>
      <p:ext uri="{BB962C8B-B14F-4D97-AF65-F5344CB8AC3E}">
        <p14:creationId xmlns:p14="http://schemas.microsoft.com/office/powerpoint/2010/main" val="808522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This is a graph to compare between several ways. </a:t>
            </a:r>
            <a:r>
              <a:rPr lang="en-GB" dirty="0"/>
              <a:t>W</a:t>
            </a:r>
            <a:r>
              <a:rPr lang="en-CN" dirty="0"/>
              <a:t>e can see that Steffen Sub-Perfect performs the best overall with Steffen Perfect following, and back-to-front, windle-to-aisle following, It is obvious that the random method even outweigh front-to-back method.</a:t>
            </a:r>
          </a:p>
        </p:txBody>
      </p:sp>
      <p:sp>
        <p:nvSpPr>
          <p:cNvPr id="4" name="Slide Number Placeholder 3"/>
          <p:cNvSpPr>
            <a:spLocks noGrp="1"/>
          </p:cNvSpPr>
          <p:nvPr>
            <p:ph type="sldNum" sz="quarter" idx="5"/>
          </p:nvPr>
        </p:nvSpPr>
        <p:spPr/>
        <p:txBody>
          <a:bodyPr/>
          <a:lstStyle/>
          <a:p>
            <a:fld id="{96DEF5C9-177F-0C45-AA76-662223365ACF}" type="slidenum">
              <a:rPr lang="en-CN" smtClean="0"/>
              <a:t>40</a:t>
            </a:fld>
            <a:endParaRPr lang="en-CN"/>
          </a:p>
        </p:txBody>
      </p:sp>
    </p:spTree>
    <p:extLst>
      <p:ext uri="{BB962C8B-B14F-4D97-AF65-F5344CB8AC3E}">
        <p14:creationId xmlns:p14="http://schemas.microsoft.com/office/powerpoint/2010/main" val="1180561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need to conduct a sensitivity analysis on our model, but how? We use compliancy index to measure in figure. It shows the predictability of changes of the model, and the function to compare with is a relationship proved by facts.</a:t>
            </a:r>
          </a:p>
        </p:txBody>
      </p:sp>
      <p:sp>
        <p:nvSpPr>
          <p:cNvPr id="4" name="Slide Number Placeholder 3"/>
          <p:cNvSpPr>
            <a:spLocks noGrp="1"/>
          </p:cNvSpPr>
          <p:nvPr>
            <p:ph type="sldNum" sz="quarter" idx="5"/>
          </p:nvPr>
        </p:nvSpPr>
        <p:spPr/>
        <p:txBody>
          <a:bodyPr/>
          <a:lstStyle/>
          <a:p>
            <a:fld id="{96DEF5C9-177F-0C45-AA76-662223365ACF}" type="slidenum">
              <a:rPr lang="en-CN" smtClean="0"/>
              <a:t>41</a:t>
            </a:fld>
            <a:endParaRPr lang="en-CN"/>
          </a:p>
        </p:txBody>
      </p:sp>
    </p:spTree>
    <p:extLst>
      <p:ext uri="{BB962C8B-B14F-4D97-AF65-F5344CB8AC3E}">
        <p14:creationId xmlns:p14="http://schemas.microsoft.com/office/powerpoint/2010/main" val="2535567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Case one of our Sensitivity Analysis is a longer stowing time. We use a random model – sigmoid model – as shown in the slides, to distribute the dicompliance of passengers in a relatively realistic method. The reason why we choose the sigmoid model is due to its speciality in it’s functions and value, as shown in the figure to the right.</a:t>
            </a:r>
          </a:p>
        </p:txBody>
      </p:sp>
      <p:sp>
        <p:nvSpPr>
          <p:cNvPr id="4" name="Slide Number Placeholder 3"/>
          <p:cNvSpPr>
            <a:spLocks noGrp="1"/>
          </p:cNvSpPr>
          <p:nvPr>
            <p:ph type="sldNum" sz="quarter" idx="5"/>
          </p:nvPr>
        </p:nvSpPr>
        <p:spPr/>
        <p:txBody>
          <a:bodyPr/>
          <a:lstStyle/>
          <a:p>
            <a:fld id="{96DEF5C9-177F-0C45-AA76-662223365ACF}" type="slidenum">
              <a:rPr lang="en-CN" smtClean="0"/>
              <a:t>42</a:t>
            </a:fld>
            <a:endParaRPr lang="en-CN"/>
          </a:p>
        </p:txBody>
      </p:sp>
    </p:spTree>
    <p:extLst>
      <p:ext uri="{BB962C8B-B14F-4D97-AF65-F5344CB8AC3E}">
        <p14:creationId xmlns:p14="http://schemas.microsoft.com/office/powerpoint/2010/main" val="3147259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How to distinguish stable and unstable on overall timestep? It is obvious that, if a method is stable, its graph (timestep – discompliancy) should be a linear one, while if it is unstablem, that should have no obvious relationship. Determining the stability can also be based on variance: if stable, then it should be expomential (rate of changing decrease) and followed by a linear function; if not, there shouldn’t be any obvious linear state.</a:t>
            </a:r>
          </a:p>
        </p:txBody>
      </p:sp>
      <p:sp>
        <p:nvSpPr>
          <p:cNvPr id="4" name="Slide Number Placeholder 3"/>
          <p:cNvSpPr>
            <a:spLocks noGrp="1"/>
          </p:cNvSpPr>
          <p:nvPr>
            <p:ph type="sldNum" sz="quarter" idx="5"/>
          </p:nvPr>
        </p:nvSpPr>
        <p:spPr/>
        <p:txBody>
          <a:bodyPr/>
          <a:lstStyle/>
          <a:p>
            <a:fld id="{96DEF5C9-177F-0C45-AA76-662223365ACF}" type="slidenum">
              <a:rPr lang="en-CN" smtClean="0"/>
              <a:t>43</a:t>
            </a:fld>
            <a:endParaRPr lang="en-CN"/>
          </a:p>
        </p:txBody>
      </p:sp>
    </p:spTree>
    <p:extLst>
      <p:ext uri="{BB962C8B-B14F-4D97-AF65-F5344CB8AC3E}">
        <p14:creationId xmlns:p14="http://schemas.microsoft.com/office/powerpoint/2010/main" val="124189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three graphs of variance-timesteps back to front.</a:t>
            </a:r>
          </a:p>
        </p:txBody>
      </p:sp>
      <p:sp>
        <p:nvSpPr>
          <p:cNvPr id="4" name="Slide Number Placeholder 3"/>
          <p:cNvSpPr>
            <a:spLocks noGrp="1"/>
          </p:cNvSpPr>
          <p:nvPr>
            <p:ph type="sldNum" sz="quarter" idx="5"/>
          </p:nvPr>
        </p:nvSpPr>
        <p:spPr/>
        <p:txBody>
          <a:bodyPr/>
          <a:lstStyle/>
          <a:p>
            <a:fld id="{96DEF5C9-177F-0C45-AA76-662223365ACF}" type="slidenum">
              <a:rPr lang="en-CN" smtClean="0"/>
              <a:t>44</a:t>
            </a:fld>
            <a:endParaRPr lang="en-CN"/>
          </a:p>
        </p:txBody>
      </p:sp>
    </p:spTree>
    <p:extLst>
      <p:ext uri="{BB962C8B-B14F-4D97-AF65-F5344CB8AC3E}">
        <p14:creationId xmlns:p14="http://schemas.microsoft.com/office/powerpoint/2010/main" val="178723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can draw the conclusion that random boarding is the most sensitive while front-to-back seems totally not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45</a:t>
            </a:fld>
            <a:endParaRPr lang="en-CN"/>
          </a:p>
        </p:txBody>
      </p:sp>
    </p:spTree>
    <p:extLst>
      <p:ext uri="{BB962C8B-B14F-4D97-AF65-F5344CB8AC3E}">
        <p14:creationId xmlns:p14="http://schemas.microsoft.com/office/powerpoint/2010/main" val="687521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Next, we analyzed queue-jumping situation and drew the conclusion that both methods are sensitive which means queue-jumping makes big impact on total results</a:t>
            </a:r>
          </a:p>
        </p:txBody>
      </p:sp>
      <p:sp>
        <p:nvSpPr>
          <p:cNvPr id="4" name="Slide Number Placeholder 3"/>
          <p:cNvSpPr>
            <a:spLocks noGrp="1"/>
          </p:cNvSpPr>
          <p:nvPr>
            <p:ph type="sldNum" sz="quarter" idx="5"/>
          </p:nvPr>
        </p:nvSpPr>
        <p:spPr/>
        <p:txBody>
          <a:bodyPr/>
          <a:lstStyle/>
          <a:p>
            <a:fld id="{96DEF5C9-177F-0C45-AA76-662223365ACF}" type="slidenum">
              <a:rPr lang="en-CN" smtClean="0"/>
              <a:t>46</a:t>
            </a:fld>
            <a:endParaRPr lang="en-CN"/>
          </a:p>
        </p:txBody>
      </p:sp>
    </p:spTree>
    <p:extLst>
      <p:ext uri="{BB962C8B-B14F-4D97-AF65-F5344CB8AC3E}">
        <p14:creationId xmlns:p14="http://schemas.microsoft.com/office/powerpoint/2010/main" val="1216662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Last but no</a:t>
            </a:r>
            <a:r>
              <a:rPr lang="en-US" dirty="0"/>
              <a:t>t</a:t>
            </a:r>
            <a:r>
              <a:rPr lang="en-CN" dirty="0"/>
              <a:t> least, we conducted a research on the reduction of passengers, and found out that random boarding is the most sensitive (see the distribution of points) while back-to-front is not so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47</a:t>
            </a:fld>
            <a:endParaRPr lang="en-CN"/>
          </a:p>
        </p:txBody>
      </p:sp>
    </p:spTree>
    <p:extLst>
      <p:ext uri="{BB962C8B-B14F-4D97-AF65-F5344CB8AC3E}">
        <p14:creationId xmlns:p14="http://schemas.microsoft.com/office/powerpoint/2010/main" val="544110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To begin with, we will first introduce </a:t>
            </a:r>
            <a:r>
              <a:rPr lang="en-US" altLang="zh-CN" b="0" dirty="0" smtClean="0">
                <a:solidFill>
                  <a:srgbClr val="D4D4D4"/>
                </a:solidFill>
                <a:effectLst/>
                <a:latin typeface="Consolas" panose="020B0609020204030204" pitchFamily="49" charset="0"/>
              </a:rPr>
              <a:t>the</a:t>
            </a:r>
            <a:r>
              <a:rPr lang="en-US" altLang="zh-CN" b="0" baseline="0" dirty="0" smtClean="0">
                <a:solidFill>
                  <a:srgbClr val="D4D4D4"/>
                </a:solidFill>
                <a:effectLst/>
                <a:latin typeface="Consolas" panose="020B0609020204030204" pitchFamily="49" charset="0"/>
              </a:rPr>
              <a:t> overall </a:t>
            </a:r>
            <a:r>
              <a:rPr lang="en-US" altLang="zh-CN" b="0" dirty="0" smtClean="0">
                <a:solidFill>
                  <a:srgbClr val="D4D4D4"/>
                </a:solidFill>
                <a:effectLst/>
                <a:latin typeface="Consolas" panose="020B0609020204030204" pitchFamily="49" charset="0"/>
              </a:rPr>
              <a:t>process boarding, </a:t>
            </a:r>
            <a:r>
              <a:rPr lang="en-US" altLang="zh-CN" b="0" dirty="0">
                <a:solidFill>
                  <a:srgbClr val="D4D4D4"/>
                </a:solidFill>
                <a:effectLst/>
                <a:latin typeface="Consolas" panose="020B0609020204030204" pitchFamily="49" charset="0"/>
              </a:rPr>
              <a:t>which is shown in this chart on the slide. While boarding a plane, passengers will first go to their assigned seat, put their luggage on the rack and then get seated. While a passenger </a:t>
            </a:r>
            <a:r>
              <a:rPr lang="en-US" altLang="zh-CN" b="0" dirty="0" smtClean="0">
                <a:solidFill>
                  <a:srgbClr val="D4D4D4"/>
                </a:solidFill>
                <a:effectLst/>
                <a:latin typeface="Consolas" panose="020B0609020204030204" pitchFamily="49" charset="0"/>
              </a:rPr>
              <a:t>is stowing </a:t>
            </a:r>
            <a:r>
              <a:rPr lang="en-US" altLang="zh-CN" b="0" dirty="0">
                <a:solidFill>
                  <a:srgbClr val="D4D4D4"/>
                </a:solidFill>
                <a:effectLst/>
                <a:latin typeface="Consolas" panose="020B0609020204030204" pitchFamily="49" charset="0"/>
              </a:rPr>
              <a:t>their bags, other </a:t>
            </a:r>
            <a:r>
              <a:rPr lang="en-US" altLang="zh-CN" b="0" dirty="0" smtClean="0">
                <a:solidFill>
                  <a:srgbClr val="D4D4D4"/>
                </a:solidFill>
                <a:effectLst/>
                <a:latin typeface="Consolas" panose="020B0609020204030204" pitchFamily="49" charset="0"/>
              </a:rPr>
              <a:t>travelers </a:t>
            </a:r>
            <a:r>
              <a:rPr lang="en-US" altLang="zh-CN" b="0" dirty="0">
                <a:solidFill>
                  <a:srgbClr val="D4D4D4"/>
                </a:solidFill>
                <a:effectLst/>
                <a:latin typeface="Consolas" panose="020B0609020204030204" pitchFamily="49" charset="0"/>
              </a:rPr>
              <a:t>who are stuck behind in the queue and haven't reached their target seats should wait until the passenger </a:t>
            </a:r>
            <a:r>
              <a:rPr lang="en-US" altLang="zh-CN" b="0" dirty="0" smtClean="0">
                <a:solidFill>
                  <a:srgbClr val="D4D4D4"/>
                </a:solidFill>
                <a:effectLst/>
                <a:latin typeface="Consolas" panose="020B0609020204030204" pitchFamily="49" charset="0"/>
              </a:rPr>
              <a:t>causing the queue</a:t>
            </a:r>
            <a:r>
              <a:rPr lang="en-US" altLang="zh-CN" b="0" baseline="0" dirty="0" smtClean="0">
                <a:solidFill>
                  <a:srgbClr val="D4D4D4"/>
                </a:solidFill>
                <a:effectLst/>
                <a:latin typeface="Consolas" panose="020B0609020204030204" pitchFamily="49" charset="0"/>
              </a:rPr>
              <a:t> </a:t>
            </a:r>
            <a:r>
              <a:rPr lang="en-US" altLang="zh-CN" b="0" dirty="0" smtClean="0">
                <a:solidFill>
                  <a:srgbClr val="D4D4D4"/>
                </a:solidFill>
                <a:effectLst/>
                <a:latin typeface="Consolas" panose="020B0609020204030204" pitchFamily="49" charset="0"/>
              </a:rPr>
              <a:t>finishes </a:t>
            </a:r>
            <a:r>
              <a:rPr lang="en-US" altLang="zh-CN" b="0" dirty="0">
                <a:solidFill>
                  <a:srgbClr val="D4D4D4"/>
                </a:solidFill>
                <a:effectLst/>
                <a:latin typeface="Consolas" panose="020B0609020204030204" pitchFamily="49" charset="0"/>
              </a:rPr>
              <a:t>the </a:t>
            </a:r>
            <a:r>
              <a:rPr lang="en-US" altLang="zh-CN" b="0" dirty="0" smtClean="0">
                <a:solidFill>
                  <a:srgbClr val="D4D4D4"/>
                </a:solidFill>
                <a:effectLst/>
                <a:latin typeface="Consolas" panose="020B0609020204030204" pitchFamily="49" charset="0"/>
              </a:rPr>
              <a:t>process.</a:t>
            </a:r>
            <a:r>
              <a:rPr lang="en-US" altLang="zh-CN" b="0" baseline="0" dirty="0" smtClean="0">
                <a:solidFill>
                  <a:srgbClr val="D4D4D4"/>
                </a:solidFill>
                <a:effectLst/>
                <a:latin typeface="Consolas" panose="020B0609020204030204" pitchFamily="49" charset="0"/>
              </a:rPr>
              <a:t> This waiting process leads to a queue. </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major conclusions that can be drawn from our sensitivity analysis: Random is far more sensitive than front to back, because of randomized sequence can result in immeasurable effects. Back-to-front is the best overall, because it is the least sensitive and has a better overall time and satisfaction.</a:t>
            </a:r>
          </a:p>
        </p:txBody>
      </p:sp>
      <p:sp>
        <p:nvSpPr>
          <p:cNvPr id="4" name="Slide Number Placeholder 3"/>
          <p:cNvSpPr>
            <a:spLocks noGrp="1"/>
          </p:cNvSpPr>
          <p:nvPr>
            <p:ph type="sldNum" sz="quarter" idx="5"/>
          </p:nvPr>
        </p:nvSpPr>
        <p:spPr/>
        <p:txBody>
          <a:bodyPr/>
          <a:lstStyle/>
          <a:p>
            <a:fld id="{96DEF5C9-177F-0C45-AA76-662223365ACF}" type="slidenum">
              <a:rPr lang="en-CN" smtClean="0"/>
              <a:t>48</a:t>
            </a:fld>
            <a:endParaRPr lang="en-CN"/>
          </a:p>
        </p:txBody>
      </p:sp>
    </p:spTree>
    <p:extLst>
      <p:ext uri="{BB962C8B-B14F-4D97-AF65-F5344CB8AC3E}">
        <p14:creationId xmlns:p14="http://schemas.microsoft.com/office/powerpoint/2010/main" val="3168128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Here</a:t>
            </a:r>
            <a:r>
              <a:rPr lang="en-US" altLang="zh-CN" sz="1400" baseline="0" dirty="0" smtClean="0"/>
              <a:t> are</a:t>
            </a:r>
            <a:r>
              <a:rPr lang="en-US" altLang="zh-CN" sz="1400" dirty="0" smtClean="0"/>
              <a:t> </a:t>
            </a:r>
            <a:r>
              <a:rPr lang="en-US" altLang="zh-CN" sz="1400" dirty="0"/>
              <a:t>the main ideas when we apply the</a:t>
            </a:r>
            <a:r>
              <a:rPr lang="en-US" altLang="zh-CN" sz="1400" baseline="0" dirty="0"/>
              <a:t> model to different aircrafts. TETA and Flying Wing are two kinds of multi-aisle aircrafts, and we found that they can be divided into smaller individual parts similar to ordinary one-aisle aircrafts.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49</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To optimize the whole plan, it’s obvious that we need to optimize</a:t>
            </a:r>
            <a:r>
              <a:rPr lang="en-US" altLang="zh-CN" sz="1400" baseline="0" dirty="0"/>
              <a:t> the boarding sequence inside groups, and then we need to optimize the between-group sequences.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50</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51</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concluded some of the strengths of our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accuracy.</a:t>
            </a:r>
            <a:r>
              <a:rPr lang="en-US" altLang="zh-CN" b="0" dirty="0">
                <a:solidFill>
                  <a:srgbClr val="D4D4D4"/>
                </a:solidFill>
                <a:effectLst/>
                <a:latin typeface="Consolas" panose="020B0609020204030204" pitchFamily="49" charset="0"/>
              </a:rPr>
              <a:t> In our model, we take several special situations into consideration. Also, we use several programs to facilitate our calculation. This makes our result reasonable and precise.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strength is universality.</a:t>
            </a:r>
            <a:r>
              <a:rPr lang="en-US" altLang="zh-CN" b="0" dirty="0">
                <a:solidFill>
                  <a:srgbClr val="D4D4D4"/>
                </a:solidFill>
                <a:effectLst/>
                <a:latin typeface="Consolas" panose="020B0609020204030204" pitchFamily="49" charset="0"/>
              </a:rPr>
              <a:t> In our model, we succeeded in achieving visualization of the plane and successfully simulated the whole process of different boarding methods which has been shown just now. This means that our model can be applied to a variety of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Finally, our model bears efficiency. As shown in </a:t>
            </a:r>
            <a:r>
              <a:rPr lang="en-US" altLang="zh-CN" b="0" dirty="0">
                <a:solidFill>
                  <a:srgbClr val="DCDCAA"/>
                </a:solidFill>
                <a:effectLst/>
                <a:latin typeface="Consolas" panose="020B0609020204030204" pitchFamily="49" charset="0"/>
              </a:rPr>
              <a:t>the second model, </a:t>
            </a:r>
            <a:r>
              <a:rPr lang="en-US" altLang="zh-CN" b="0" dirty="0">
                <a:solidFill>
                  <a:srgbClr val="D4D4D4"/>
                </a:solidFill>
                <a:effectLst/>
                <a:latin typeface="Consolas" panose="020B0609020204030204" pitchFamily="49" charset="0"/>
              </a:rPr>
              <a:t>we use a program to facilitate our calculations in finding the best strategy. Therefore, a lot of time is saved and it proved that our model has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D4D4D4"/>
              </a:solidFill>
              <a:effectLs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52</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Also, we have found some weaknesses that needed to be improved.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problem is complexity. </a:t>
            </a:r>
            <a:r>
              <a:rPr lang="en-US" altLang="zh-CN" b="0" dirty="0">
                <a:solidFill>
                  <a:srgbClr val="D4D4D4"/>
                </a:solidFill>
                <a:effectLst/>
                <a:latin typeface="Consolas" panose="020B0609020204030204" pitchFamily="49" charset="0"/>
              </a:rPr>
              <a:t>We introduce a great many variables and a variety of explanations in our model. Some of them are a little bit abstract and some of our calculations conducted by programs aren't shown in this essay. This will make our model more complex and less easy to understand.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weakness is that our model is difficult to operate when it comes to reality. </a:t>
            </a:r>
            <a:r>
              <a:rPr lang="en-US" altLang="zh-CN" b="0" dirty="0">
                <a:solidFill>
                  <a:srgbClr val="D4D4D4"/>
                </a:solidFill>
                <a:effectLst/>
                <a:latin typeface="Consolas" panose="020B0609020204030204" pitchFamily="49" charset="0"/>
              </a:rPr>
              <a:t>As can be seen in the descriptions above, our model provides a plan with some details that must be strictly obeyed. This will increase the difficulty for the crews to let every passenger be aware of the rules. However, we have thought of a method that can ease this kind of difficulty. When there’s a passenger ahead waiting, we can first let him get to his seat. According to our sensitivity analysis, this will not have a big impact on our boarding time. Therefore, this kind of strategy is somehow reasonable and flexible. </a:t>
            </a: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53</a:t>
            </a:fld>
            <a:endParaRPr lang="zh-CN" altLang="en-US"/>
          </a:p>
        </p:txBody>
      </p:sp>
    </p:spTree>
    <p:extLst>
      <p:ext uri="{BB962C8B-B14F-4D97-AF65-F5344CB8AC3E}">
        <p14:creationId xmlns:p14="http://schemas.microsoft.com/office/powerpoint/2010/main" val="3385335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our model, we write a letter to provide the airline executives with some suggestions. First, we point out two important factors in the whole boarding and disembarking process----that is </a:t>
            </a:r>
            <a:r>
              <a:rPr lang="en-US" altLang="zh-CN" dirty="0" err="1"/>
              <a:t>hommization</a:t>
            </a:r>
            <a:r>
              <a:rPr lang="en-US" altLang="zh-CN" dirty="0"/>
              <a:t> and efficiency. Later, we draw a simple chart to illustrate our plan. You can look ate the picture in the power point. In addition, we also offer some simple tips that could be applied to all kinds of planes. Airline executives need to prevent passengers from being stuck in general aisles, provide passengers with enough space to place their luggage and prevent queue-jumping.</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54</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a:t>
            </a:r>
            <a:r>
              <a:rPr lang="en-US" altLang="zh-CN" dirty="0" smtClean="0"/>
              <a:t>previous</a:t>
            </a:r>
            <a:r>
              <a:rPr lang="en-US" altLang="zh-CN" baseline="0" dirty="0" smtClean="0"/>
              <a:t> </a:t>
            </a:r>
            <a:r>
              <a:rPr lang="en-US" altLang="zh-CN" dirty="0" smtClean="0"/>
              <a:t>investigations </a:t>
            </a:r>
            <a:r>
              <a:rPr lang="en-US" altLang="zh-CN" dirty="0"/>
              <a:t>on the boarding </a:t>
            </a:r>
            <a:r>
              <a:rPr lang="en-US" altLang="zh-CN" dirty="0" smtClean="0"/>
              <a:t>process and</a:t>
            </a:r>
            <a:r>
              <a:rPr lang="en-US" altLang="zh-CN" baseline="0" dirty="0" smtClean="0"/>
              <a:t> the correspondent requirements</a:t>
            </a:r>
            <a:r>
              <a:rPr lang="en-US" altLang="zh-CN" dirty="0" smtClean="0"/>
              <a:t>, </a:t>
            </a:r>
            <a:r>
              <a:rPr lang="en-US" altLang="zh-CN" dirty="0"/>
              <a:t>we </a:t>
            </a:r>
            <a:r>
              <a:rPr lang="en-US" altLang="zh-CN" dirty="0" smtClean="0"/>
              <a:t>made</a:t>
            </a:r>
            <a:r>
              <a:rPr lang="en-US" altLang="zh-CN" baseline="0" dirty="0" smtClean="0"/>
              <a:t> a comprehensive structure of our model.</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Our model can be divided into three parts: </a:t>
            </a:r>
            <a:r>
              <a:rPr lang="en-US" altLang="zh-CN" dirty="0" err="1" smtClean="0"/>
              <a:t>Maths</a:t>
            </a:r>
            <a:r>
              <a:rPr lang="en-US" altLang="zh-CN" dirty="0" smtClean="0"/>
              <a:t> Model, Optimization in a mathematical account and Program. The program part can verify the other two parts, and the optimization part can verify the models. The </a:t>
            </a:r>
            <a:r>
              <a:rPr lang="en-US" altLang="zh-CN" dirty="0" err="1" smtClean="0"/>
              <a:t>maths</a:t>
            </a:r>
            <a:r>
              <a:rPr lang="en-US" altLang="zh-CN" dirty="0" smtClean="0"/>
              <a:t> model part mainly discusses the factors that decide a plan is good or not: total boarding time and passenger satisfaction, and also includes some optimization. The optimization part is about ways to make the strategy better. And the program part is to simulate the boarding process, to verify our conclusion given by the model part.</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a:t>
            </a:r>
            <a:r>
              <a:rPr lang="en-US" altLang="zh-CN" sz="1400" baseline="0" dirty="0" smtClean="0"/>
              <a:t> inherent structure of the problem indicates that our model will be discrete. Therefore, apart from the intuitive ones, other assumptions, such as the third one in this slide, will hinge on this property of discreteness. On the other hand, it’s also important to make our assumptions plausible. This is the main reason for making most of the seemingly impulsive hypothesis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These</a:t>
            </a:r>
            <a:r>
              <a:rPr lang="en-US" altLang="zh-CN" sz="1400" baseline="0" dirty="0" smtClean="0"/>
              <a:t> two assumptions are about the moving state of passengers and we’ve given correspondent justifications.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4240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These</a:t>
            </a:r>
            <a:r>
              <a:rPr lang="en-US" altLang="zh-CN" sz="1400" baseline="0" dirty="0" smtClean="0"/>
              <a:t> assumptions are respectively proposed to simulate reality and to simplify our calculations.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76313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Here</a:t>
            </a:r>
            <a:r>
              <a:rPr lang="en-US" altLang="zh-CN" sz="1400" baseline="0" dirty="0"/>
              <a:t> are the assumptions of Model A. In Model A, we would consider </a:t>
            </a:r>
            <a:r>
              <a:rPr lang="en-US" altLang="zh-CN" sz="1400" baseline="0" dirty="0" smtClean="0"/>
              <a:t>the single-aisle case (although in our presentation we tend to combine it with other types of aircraft due to their similar deduction methods). It’s important to note that since we’ll vary the stowing time of passengers in the later slides, the first assumption is rather reasonable. The time wasted while passengers try to stuff extra luggage into their seats is qualitatively equivalent to that spent while stowing those extra luggage.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baseline="0" dirty="0" smtClean="0"/>
          </a:p>
          <a:p>
            <a:r>
              <a:rPr lang="en-US" altLang="zh-CN" sz="1400" baseline="0" dirty="0" smtClean="0"/>
              <a:t>For the second assumption on this slide, we disambiguated the expression in or essay by using this interpretation: passengers always maintain maximum theoretical speed. A corollary to this is that queuing has the same effect on a </a:t>
            </a:r>
            <a:r>
              <a:rPr lang="en-US" altLang="zh-CN" sz="1400" i="1" baseline="0" dirty="0" smtClean="0"/>
              <a:t>block</a:t>
            </a:r>
            <a:r>
              <a:rPr lang="en-US" altLang="zh-CN" sz="1400" i="0" baseline="0" dirty="0" smtClean="0"/>
              <a:t> of adjacent passengers.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t>2022/4/11</a:t>
            </a:fld>
            <a:endParaRPr lang="zh-CN" alt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wmf"/></Relationships>
</file>

<file path=ppt/slides/_rels/slide17.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13.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4.bin"/><Relationship Id="rId10" Type="http://schemas.openxmlformats.org/officeDocument/2006/relationships/image" Target="../media/image14.wmf"/><Relationship Id="rId4" Type="http://schemas.openxmlformats.org/officeDocument/2006/relationships/image" Target="../media/image15.jpeg"/><Relationship Id="rId9"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6.wmf"/><Relationship Id="rId5" Type="http://schemas.openxmlformats.org/officeDocument/2006/relationships/oleObject" Target="../embeddings/oleObject7.bin"/><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8.wmf"/></Relationships>
</file>

<file path=ppt/slides/_rels/slide2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0.wmf"/><Relationship Id="rId4" Type="http://schemas.openxmlformats.org/officeDocument/2006/relationships/oleObject" Target="../embeddings/oleObject9.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2.wmf"/><Relationship Id="rId5" Type="http://schemas.openxmlformats.org/officeDocument/2006/relationships/oleObject" Target="../embeddings/oleObject11.bin"/><Relationship Id="rId4" Type="http://schemas.openxmlformats.org/officeDocument/2006/relationships/image" Target="../media/image21.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23.wmf"/><Relationship Id="rId4" Type="http://schemas.openxmlformats.org/officeDocument/2006/relationships/oleObject" Target="../embeddings/oleObject12.bin"/></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25.wmf"/><Relationship Id="rId4" Type="http://schemas.openxmlformats.org/officeDocument/2006/relationships/oleObject" Target="../embeddings/oleObject14.bin"/></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8.wmf"/><Relationship Id="rId4" Type="http://schemas.openxmlformats.org/officeDocument/2006/relationships/oleObject" Target="../embeddings/oleObject16.bin"/></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4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所有乘客在登机前都是排好队的，且不存在迟到情况。 </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the passengers have lined up before boarding, and none of them would be late.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所有乘客都不愿意错过飞机。对于排队来说，因为过道宽度只能一个人同时通过，乘客在登机过程中的顺序是不变的。</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is reasonable because passengers all don’t want to miss the plane. And as for the queuing, according that the aisle is only wide enough for one passenger, it’s reasonable that they keep in the same sequence all the time.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rPr>
                  <a:t>在一个特定单元格中，乘客速度是一个常量。</a:t>
                </a:r>
                <a:endParaRPr kumimoji="0" lang="en-US" altLang="zh-CN"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In a certain cell, </a:t>
                </a:r>
                <a14:m>
                  <m:oMath xmlns:m="http://schemas.openxmlformats.org/officeDocument/2006/math">
                    <m:r>
                      <a:rPr kumimoji="0" lang="en-US" altLang="zh-CN" sz="1500" b="1" i="1" u="none" strike="noStrike" kern="1200" cap="none" spc="0" normalizeH="0" baseline="0" noProof="0" smtClean="0">
                        <a:ln>
                          <a:noFill/>
                        </a:ln>
                        <a:solidFill>
                          <a:srgbClr val="13009C"/>
                        </a:solidFill>
                        <a:effectLst/>
                        <a:uLnTx/>
                        <a:uFillTx/>
                        <a:latin typeface="Cambria Math" panose="02040503050406030204" pitchFamily="18" charset="0"/>
                        <a:ea typeface="等线" panose="02010600030101010101" pitchFamily="2" charset="-122"/>
                        <a:cs typeface="Times New Roman" panose="02020603050405020304" pitchFamily="18" charset="0"/>
                      </a:rPr>
                      <m:t>𝒗</m:t>
                    </m:r>
                  </m:oMath>
                </a14:m>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 is a fixed value.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这</a:t>
                </a:r>
                <a:r>
                  <a:rPr kumimoji="0" lang="zh-CN" altLang="en-US" sz="1500" b="0" i="0" u="none" strike="noStrike" kern="1200" cap="none" spc="0" normalizeH="0" baseline="0" noProof="0" dirty="0" smtClean="0">
                    <a:ln>
                      <a:noFill/>
                    </a:ln>
                    <a:effectLst/>
                    <a:uLnTx/>
                    <a:uFillTx/>
                    <a:latin typeface="宋体" panose="02010600030101010101" pitchFamily="2" charset="-122"/>
                    <a:ea typeface="宋体" panose="02010600030101010101" pitchFamily="2" charset="-122"/>
                    <a:cs typeface="Times New Roman" panose="02020603050405020304" pitchFamily="18" charset="0"/>
                  </a:rPr>
                  <a:t>条看似违背了之后与时间有关的速度，但其维护了模型的离散型。</a:t>
                </a:r>
                <a:endParaRPr kumimoji="0" lang="en-US" altLang="zh-CN"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smtClean="0">
                    <a:latin typeface="Times New Roman" panose="02020603050405020304" pitchFamily="18" charset="0"/>
                    <a:ea typeface="等线" panose="02010600030101010101" pitchFamily="2" charset="-122"/>
                    <a:cs typeface="Times New Roman" panose="02020603050405020304" pitchFamily="18" charset="0"/>
                  </a:rPr>
                  <a:t>This assumption is proposed to ensure the discreteness of the model.</a:t>
                </a:r>
                <a:endParaRPr kumimoji="0" lang="en-US" altLang="zh-CN" sz="1500" b="0" i="0" u="none" strike="noStrike" kern="1200" cap="none" spc="0" normalizeH="0" baseline="0" noProof="0" dirty="0" smtClean="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kumimoji="0" lang="en-US" altLang="zh-CN"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But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only used to calculate distance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velocity wouldn’t change much in a certain cell, and the actual average speed is approximately equal to the average we’ve made</a:t>
                </a:r>
              </a:p>
              <a:p>
                <a:pPr>
                  <a:buFont typeface="Wingdings" panose="05000000000000000000" pitchFamily="2" charset="2"/>
                  <a:buChar char="p"/>
                </a:pPr>
                <a:endParaRPr lang="zh-CN" altLang="en-US" sz="1500" dirty="0"/>
              </a:p>
            </p:txBody>
          </p:sp>
        </mc:Choice>
        <mc:Fallback>
          <p:sp>
            <p:nvSpPr>
              <p:cNvPr id="4" name="内容占位符 3">
                <a:extLst>
                  <a:ext uri="{FF2B5EF4-FFF2-40B4-BE49-F238E27FC236}">
                    <a16:creationId xmlns:a16="http://schemas.microsoft.com/office/drawing/2014/main" id="{AE54E0F8-66F2-4F94-8954-CCEECD27F28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smtClean="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smtClean="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smtClean="0">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smtClean="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The explanation of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a:t>
                </a:r>
                <a:r>
                  <a:rPr lang="en-US" altLang="zh-CN" sz="1400" b="1" dirty="0" smtClean="0">
                    <a:solidFill>
                      <a:srgbClr val="0F007B"/>
                    </a:solidFill>
                    <a:latin typeface="Times New Roman" panose="02020603050405020304" pitchFamily="18" charset="0"/>
                    <a:cs typeface="Times New Roman" panose="02020603050405020304" pitchFamily="18" charset="0"/>
                  </a:rPr>
                  <a:t>continuous</a:t>
                </a:r>
                <a:r>
                  <a:rPr lang="en-US" altLang="zh-CN" sz="1400"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a:t>
                </a:r>
                <a:r>
                  <a:rPr lang="en-US" altLang="zh-CN" sz="1400" b="1" dirty="0" smtClean="0">
                    <a:solidFill>
                      <a:srgbClr val="0F007B"/>
                    </a:solidFill>
                    <a:latin typeface="Times New Roman" panose="02020603050405020304" pitchFamily="18" charset="0"/>
                    <a:cs typeface="Times New Roman" panose="02020603050405020304" pitchFamily="18" charset="0"/>
                  </a:rPr>
                  <a:t>discrete</a:t>
                </a:r>
                <a:r>
                  <a:rPr lang="en-US" altLang="zh-CN" sz="14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smtClean="0">
                    <a:latin typeface="Times New Roman" panose="02020603050405020304" pitchFamily="18" charset="0"/>
                    <a:cs typeface="Times New Roman" panose="02020603050405020304" pitchFamily="18" charset="0"/>
                  </a:rPr>
                  <a:t> </a:t>
                </a:r>
                <a:r>
                  <a:rPr lang="en-US" altLang="zh-CN" sz="1400" dirty="0" smtClean="0">
                    <a:latin typeface="Times New Roman" panose="02020603050405020304" pitchFamily="18" charset="0"/>
                    <a:cs typeface="Times New Roman" panose="02020603050405020304" pitchFamily="18" charset="0"/>
                  </a:rPr>
                  <a:t>can be seen as a distinct </a:t>
                </a:r>
                <a:r>
                  <a:rPr lang="en-US" altLang="zh-CN" sz="1400" b="1" dirty="0" smtClean="0">
                    <a:solidFill>
                      <a:srgbClr val="FF0000"/>
                    </a:solidFill>
                    <a:latin typeface="Times New Roman" panose="02020603050405020304" pitchFamily="18" charset="0"/>
                    <a:cs typeface="Times New Roman" panose="02020603050405020304" pitchFamily="18" charset="0"/>
                  </a:rPr>
                  <a:t>point</a:t>
                </a:r>
                <a:r>
                  <a:rPr lang="en-US" altLang="zh-CN" sz="1400" dirty="0" smtClean="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a:t>
            </a:r>
            <a:r>
              <a:rPr lang="en-US" altLang="zh-CN" dirty="0"/>
              <a:t>, the summation (or </a:t>
            </a:r>
            <a:r>
              <a:rPr lang="en-US" altLang="zh-CN" dirty="0"/>
              <a:t>integral) of these two defined velocities will roughly amount to the same value</a:t>
            </a:r>
            <a:r>
              <a:rPr lang="en-US" altLang="zh-CN" dirty="0"/>
              <a:t>.</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61770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standardized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247043"/>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its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there exists only one correspondent cell to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247043"/>
              </a:xfrm>
              <a:prstGeom prst="rect">
                <a:avLst/>
              </a:prstGeom>
              <a:blipFill>
                <a:blip r:embed="rId3"/>
                <a:stretch>
                  <a:fillRect l="-193" t="-563" r="-6950" b="-1126"/>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4"/>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actually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2604843045"/>
              </p:ext>
            </p:extLst>
          </p:nvPr>
        </p:nvGraphicFramePr>
        <p:xfrm>
          <a:off x="3973827" y="6112848"/>
          <a:ext cx="4244341" cy="297964"/>
        </p:xfrm>
        <a:graphic>
          <a:graphicData uri="http://schemas.openxmlformats.org/presentationml/2006/ole">
            <mc:AlternateContent xmlns:mc="http://schemas.openxmlformats.org/markup-compatibility/2006">
              <mc:Choice xmlns:v="urn:schemas-microsoft-com:vml" Requires="v">
                <p:oleObj spid="_x0000_s1109" name="AxMath" r:id="rId4" imgW="3052440" imgH="213840" progId="Equation.AxMath">
                  <p:embed/>
                </p:oleObj>
              </mc:Choice>
              <mc:Fallback>
                <p:oleObj name="AxMath" r:id="rId4" imgW="3052440" imgH="213840" progId="Equation.AxMath">
                  <p:embed/>
                  <p:pic>
                    <p:nvPicPr>
                      <p:cNvPr id="25" name="对象 24"/>
                      <p:cNvPicPr/>
                      <p:nvPr/>
                    </p:nvPicPr>
                    <p:blipFill>
                      <a:blip r:embed="rId5"/>
                      <a:stretch>
                        <a:fillRect/>
                      </a:stretch>
                    </p:blipFill>
                    <p:spPr>
                      <a:xfrm>
                        <a:off x="3973827" y="611284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110" name="AxMath" r:id="rId6" imgW="4313520" imgH="380880" progId="Equation.AxMath">
                  <p:embed/>
                </p:oleObj>
              </mc:Choice>
              <mc:Fallback>
                <p:oleObj name="AxMath" r:id="rId6" imgW="4313520" imgH="380880" progId="Equation.AxMath">
                  <p:embed/>
                  <p:pic>
                    <p:nvPicPr>
                      <p:cNvPr id="15" name="对象 14"/>
                      <p:cNvPicPr/>
                      <p:nvPr/>
                    </p:nvPicPr>
                    <p:blipFill>
                      <a:blip r:embed="rId7"/>
                      <a:stretch>
                        <a:fillRect/>
                      </a:stretch>
                    </p:blipFill>
                    <p:spPr>
                      <a:xfrm>
                        <a:off x="2786061" y="2872185"/>
                        <a:ext cx="6619875" cy="584200"/>
                      </a:xfrm>
                      <a:prstGeom prst="rect">
                        <a:avLst/>
                      </a:prstGeom>
                    </p:spPr>
                  </p:pic>
                </p:oleObj>
              </mc:Fallback>
            </mc:AlternateContent>
          </a:graphicData>
        </a:graphic>
      </p:graphicFrame>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957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255" name="AxMath" r:id="rId3" imgW="7283880" imgH="770760" progId="Equation.AxMath">
                  <p:embed/>
                </p:oleObj>
              </mc:Choice>
              <mc:Fallback>
                <p:oleObj name="AxMath" r:id="rId3" imgW="7283880" imgH="770760" progId="Equation.AxMath">
                  <p:embed/>
                  <p:pic>
                    <p:nvPicPr>
                      <p:cNvPr id="26" name="对象 25"/>
                      <p:cNvPicPr/>
                      <p:nvPr/>
                    </p:nvPicPr>
                    <p:blipFill>
                      <a:blip r:embed="rId4"/>
                      <a:stretch>
                        <a:fillRect/>
                      </a:stretch>
                    </p:blipFill>
                    <p:spPr>
                      <a:xfrm>
                        <a:off x="1951908" y="3842612"/>
                        <a:ext cx="9136506" cy="967816"/>
                      </a:xfrm>
                      <a:prstGeom prst="rect">
                        <a:avLst/>
                      </a:prstGeom>
                    </p:spPr>
                  </p:pic>
                </p:oleObj>
              </mc:Fallback>
            </mc:AlternateContent>
          </a:graphicData>
        </a:graphic>
      </p:graphicFrame>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7924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which respectively represent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170"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171"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172"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1935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14"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788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previous four parts can be seen as the gradual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PowerPoint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mc:Choice>
        <mc:Fallback>
          <p:sp>
            <p:nvSpPr>
              <p:cNvPr id="3" name="内容占位符 2">
                <a:extLst>
                  <a:ext uri="{FF2B5EF4-FFF2-40B4-BE49-F238E27FC236}">
                    <a16:creationId xmlns:a16="http://schemas.microsoft.com/office/drawing/2014/main" id="{C0CC9AB6-AF2B-4C5E-959A-8C807C6F7F9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7741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91532AF-F880-4BF8-B2AE-57E04B0900FC}"/>
              </a:ext>
            </a:extLst>
          </p:cNvPr>
          <p:cNvSpPr>
            <a:spLocks noGrp="1"/>
          </p:cNvSpPr>
          <p:nvPr>
            <p:ph type="title"/>
          </p:nvPr>
        </p:nvSpPr>
        <p:spPr/>
        <p:txBody>
          <a:bodyPr>
            <a:noAutofit/>
          </a:bodyPr>
          <a:lstStyle/>
          <a:p>
            <a:r>
              <a:rPr lang="zh-CN" altLang="en-US" dirty="0">
                <a:latin typeface="Times New Roman" panose="02020603050405020304" pitchFamily="18" charset="0"/>
                <a:cs typeface="Times New Roman" panose="02020603050405020304" pitchFamily="18" charset="0"/>
              </a:rPr>
              <a:t>背景</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Background</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时间和效率在飞机运行过程中起到重要作用。在一般的飞行中，</a:t>
            </a:r>
            <a:r>
              <a:rPr lang="zh-CN" altLang="en-US" sz="1500" b="1" dirty="0">
                <a:latin typeface="Times New Roman" panose="02020603050405020304" pitchFamily="18" charset="0"/>
                <a:cs typeface="Times New Roman" panose="02020603050405020304" pitchFamily="18" charset="0"/>
              </a:rPr>
              <a:t>登机</a:t>
            </a:r>
            <a:r>
              <a:rPr lang="zh-CN" altLang="en-US" sz="1500" dirty="0">
                <a:latin typeface="Times New Roman" panose="02020603050405020304" pitchFamily="18" charset="0"/>
                <a:cs typeface="Times New Roman" panose="02020603050405020304" pitchFamily="18" charset="0"/>
              </a:rPr>
              <a:t>和</a:t>
            </a:r>
            <a:r>
              <a:rPr lang="zh-CN" altLang="en-US" sz="1500" b="1" dirty="0">
                <a:latin typeface="Times New Roman" panose="02020603050405020304" pitchFamily="18" charset="0"/>
                <a:cs typeface="Times New Roman" panose="02020603050405020304" pitchFamily="18" charset="0"/>
              </a:rPr>
              <a:t>离机</a:t>
            </a:r>
            <a:r>
              <a:rPr lang="zh-CN" altLang="en-US" sz="1500" dirty="0">
                <a:latin typeface="Times New Roman" panose="02020603050405020304" pitchFamily="18" charset="0"/>
                <a:cs typeface="Times New Roman" panose="02020603050405020304" pitchFamily="18" charset="0"/>
              </a:rPr>
              <a:t>的时间消耗占据了机前准备的很大一部分。因此，为登机和离机的过程与特殊机型和突发状况</a:t>
            </a:r>
            <a:r>
              <a:rPr lang="zh-CN" altLang="en-US" sz="1500" b="1" dirty="0">
                <a:latin typeface="Times New Roman" panose="02020603050405020304" pitchFamily="18" charset="0"/>
                <a:cs typeface="Times New Roman" panose="02020603050405020304" pitchFamily="18" charset="0"/>
              </a:rPr>
              <a:t>制定最佳方案</a:t>
            </a:r>
            <a:r>
              <a:rPr lang="zh-CN" altLang="en-US" sz="1500" dirty="0">
                <a:latin typeface="Times New Roman" panose="02020603050405020304" pitchFamily="18" charset="0"/>
                <a:cs typeface="Times New Roman" panose="02020603050405020304" pitchFamily="18" charset="0"/>
              </a:rPr>
              <a:t>十分重要。</a:t>
            </a:r>
          </a:p>
          <a:p>
            <a:pPr>
              <a:buFont typeface="Wingdings" panose="05000000000000000000" pitchFamily="2" charset="2"/>
              <a:buChar char="p"/>
            </a:pP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normal passenger flights, sections which require a great amount of time include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altLang="zh-CN" sz="1500" b="1" dirty="0" smtClean="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and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provides the best strategy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for different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types of planes and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on various occasions.</a:t>
            </a:r>
          </a:p>
          <a:p>
            <a:pPr algn="l">
              <a:buFont typeface="Wingdings" panose="05000000000000000000" pitchFamily="2" charset="2"/>
              <a:buChar char="p"/>
            </a:pP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588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full state of passenger velocities as the previous time step, as shown below.</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91636887"/>
              </p:ext>
            </p:extLst>
          </p:nvPr>
        </p:nvGraphicFramePr>
        <p:xfrm>
          <a:off x="1958844" y="3656341"/>
          <a:ext cx="8274312" cy="2073899"/>
        </p:xfrm>
        <a:graphic>
          <a:graphicData uri="http://schemas.openxmlformats.org/presentationml/2006/ole">
            <mc:AlternateContent xmlns:mc="http://schemas.openxmlformats.org/markup-compatibility/2006">
              <mc:Choice xmlns:v="urn:schemas-microsoft-com:vml" Requires="v">
                <p:oleObj spid="_x0000_s12294" name="AxMath" r:id="rId3" imgW="4208040" imgH="1055880" progId="Equation.AxMath">
                  <p:embed/>
                </p:oleObj>
              </mc:Choice>
              <mc:Fallback>
                <p:oleObj name="AxMath" r:id="rId3" imgW="4208040" imgH="1055880" progId="Equation.AxMath">
                  <p:embed/>
                  <p:pic>
                    <p:nvPicPr>
                      <p:cNvPr id="4" name="对象 3"/>
                      <p:cNvPicPr/>
                      <p:nvPr/>
                    </p:nvPicPr>
                    <p:blipFill>
                      <a:blip r:embed="rId4"/>
                      <a:stretch>
                        <a:fillRect/>
                      </a:stretch>
                    </p:blipFill>
                    <p:spPr>
                      <a:xfrm>
                        <a:off x="1958844" y="3656341"/>
                        <a:ext cx="8274312" cy="2073899"/>
                      </a:xfrm>
                      <a:prstGeom prst="rect">
                        <a:avLst/>
                      </a:prstGeom>
                    </p:spPr>
                  </p:pic>
                </p:oleObj>
              </mc:Fallback>
            </mc:AlternateContent>
          </a:graphicData>
        </a:graphic>
      </p:graphicFrame>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51030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 </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factor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386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if the original state is given, then the time to offer seats can be calculated.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5571768" y="5421585"/>
            <a:ext cx="3289836" cy="1436415"/>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7733923" y="5878183"/>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seats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3365977" y="3346263"/>
            <a:ext cx="5460047" cy="2383977"/>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3993873" y="5814636"/>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2412173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。在这里，我们仅此一次地使用下表来表示乘客在队中的位置。下标越小表示该乘客在当时越靠前。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162" name="AxMath" r:id="rId4" imgW="5717880" imgH="390960" progId="Equation.AxMath">
                  <p:embed/>
                </p:oleObj>
              </mc:Choice>
              <mc:Fallback>
                <p:oleObj name="AxMath" r:id="rId4" imgW="5717880" imgH="390960" progId="Equation.AxMath">
                  <p:embed/>
                  <p:pic>
                    <p:nvPicPr>
                      <p:cNvPr id="2" name="对象 1"/>
                      <p:cNvPicPr/>
                      <p:nvPr/>
                    </p:nvPicPr>
                    <p:blipFill>
                      <a:blip r:embed="rId5"/>
                      <a:stretch>
                        <a:fillRect/>
                      </a:stretch>
                    </p:blipFill>
                    <p:spPr>
                      <a:xfrm>
                        <a:off x="1750114" y="3743738"/>
                        <a:ext cx="8691770" cy="593608"/>
                      </a:xfrm>
                      <a:prstGeom prst="rect">
                        <a:avLst/>
                      </a:prstGeom>
                    </p:spPr>
                  </p:pic>
                </p:oleObj>
              </mc:Fallback>
            </mc:AlternateContent>
          </a:graphicData>
        </a:graphic>
      </p:graphicFrame>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80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showed the mechanism, which fits with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still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226"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227"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4925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model.</a:t>
            </a:r>
          </a:p>
          <a:p>
            <a:endParaRPr lang="zh-CN" altLang="en-US" sz="1500" dirty="0"/>
          </a:p>
        </p:txBody>
      </p:sp>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5456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从停下放行李到就坐的时间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274" name="AxMath" r:id="rId4" imgW="5991840" imgH="213840" progId="Equation.AxMath">
                  <p:embed/>
                </p:oleObj>
              </mc:Choice>
              <mc:Fallback>
                <p:oleObj name="AxMath" r:id="rId4" imgW="5991840" imgH="213840" progId="Equation.AxMath">
                  <p:embed/>
                  <p:pic>
                    <p:nvPicPr>
                      <p:cNvPr id="2" name="对象 1"/>
                      <p:cNvPicPr/>
                      <p:nvPr/>
                    </p:nvPicPr>
                    <p:blipFill>
                      <a:blip r:embed="rId5"/>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275" name="AxMath" r:id="rId6" imgW="4158000" imgH="342360" progId="Equation.AxMath">
                  <p:embed/>
                </p:oleObj>
              </mc:Choice>
              <mc:Fallback>
                <p:oleObj name="AxMath" r:id="rId6" imgW="4158000" imgH="342360" progId="Equation.AxMath">
                  <p:embed/>
                  <p:pic>
                    <p:nvPicPr>
                      <p:cNvPr id="4" name="对象 3"/>
                      <p:cNvPicPr/>
                      <p:nvPr/>
                    </p:nvPicPr>
                    <p:blipFill>
                      <a:blip r:embed="rId7"/>
                      <a:stretch>
                        <a:fillRect/>
                      </a:stretch>
                    </p:blipFill>
                    <p:spPr>
                      <a:xfrm>
                        <a:off x="2292367" y="4933687"/>
                        <a:ext cx="7607263" cy="627403"/>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6943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那么</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324" name="AxMath" r:id="rId4" imgW="5991840" imgH="662760" progId="Equation.AxMath">
                  <p:embed/>
                </p:oleObj>
              </mc:Choice>
              <mc:Fallback>
                <p:oleObj name="AxMath" r:id="rId4" imgW="5991840" imgH="662760" progId="Equation.AxMath">
                  <p:embed/>
                  <p:pic>
                    <p:nvPicPr>
                      <p:cNvPr id="2" name="对象 1"/>
                      <p:cNvPicPr/>
                      <p:nvPr/>
                    </p:nvPicPr>
                    <p:blipFill>
                      <a:blip r:embed="rId5"/>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325" name="AxMath" r:id="rId6" imgW="1114200" imgH="282960" progId="Equation.AxMath">
                  <p:embed/>
                </p:oleObj>
              </mc:Choice>
              <mc:Fallback>
                <p:oleObj name="AxMath" r:id="rId6" imgW="1114200" imgH="282960" progId="Equation.AxMath">
                  <p:embed/>
                  <p:pic>
                    <p:nvPicPr>
                      <p:cNvPr id="8" name="对象 7"/>
                      <p:cNvPicPr/>
                      <p:nvPr/>
                    </p:nvPicPr>
                    <p:blipFill>
                      <a:blip r:embed="rId7"/>
                      <a:stretch>
                        <a:fillRect/>
                      </a:stretch>
                    </p:blipFill>
                    <p:spPr>
                      <a:xfrm>
                        <a:off x="5239265" y="4565057"/>
                        <a:ext cx="1713471" cy="434470"/>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849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234" name="AxMath" r:id="rId4" imgW="2198160" imgH="366120" progId="Equation.AxMath">
                  <p:embed/>
                </p:oleObj>
              </mc:Choice>
              <mc:Fallback>
                <p:oleObj name="AxMath" r:id="rId4" imgW="2198160" imgH="366120" progId="Equation.AxMath">
                  <p:embed/>
                  <p:pic>
                    <p:nvPicPr>
                      <p:cNvPr id="2" name="对象 1"/>
                      <p:cNvPicPr/>
                      <p:nvPr/>
                    </p:nvPicPr>
                    <p:blipFill>
                      <a:blip r:embed="rId5"/>
                      <a:stretch>
                        <a:fillRect/>
                      </a:stretch>
                    </p:blipFill>
                    <p:spPr>
                      <a:xfrm>
                        <a:off x="4232684" y="6236447"/>
                        <a:ext cx="3726630" cy="621553"/>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292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11" name="内容占位符 10">
            <a:extLst>
              <a:ext uri="{FF2B5EF4-FFF2-40B4-BE49-F238E27FC236}">
                <a16:creationId xmlns:a16="http://schemas.microsoft.com/office/drawing/2014/main" id="{29404780-C694-4393-8FD0-B38B1B36EC8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19150" y="2894535"/>
            <a:ext cx="10553700" cy="2292893"/>
          </a:xfrm>
          <a:prstGeom prst="rect">
            <a:avLst/>
          </a:prstGeom>
        </p:spPr>
      </p:pic>
    </p:spTree>
    <p:extLst>
      <p:ext uri="{BB962C8B-B14F-4D97-AF65-F5344CB8AC3E}">
        <p14:creationId xmlns:p14="http://schemas.microsoft.com/office/powerpoint/2010/main" val="17014164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in order to minimize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minimized. </a:t>
            </a:r>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5360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 long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378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1212139" y="5280945"/>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3">
            <a:extLst>
              <a:ext uri="{FF2B5EF4-FFF2-40B4-BE49-F238E27FC236}">
                <a16:creationId xmlns:a16="http://schemas.microsoft.com/office/drawing/2014/main" id="{8AD24FD5-D038-4C44-8C05-2E044840997F}"/>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12" name="内容占位符 11">
            <a:extLst>
              <a:ext uri="{FF2B5EF4-FFF2-40B4-BE49-F238E27FC236}">
                <a16:creationId xmlns:a16="http://schemas.microsoft.com/office/drawing/2014/main" id="{493C1976-DF83-48BE-84DE-FC1B4ECCEC3E}"/>
              </a:ext>
            </a:extLst>
          </p:cNvPr>
          <p:cNvPicPr>
            <a:picLocks noGrp="1" noChangeAspect="1"/>
          </p:cNvPicPr>
          <p:nvPr>
            <p:ph idx="1"/>
          </p:nvPr>
        </p:nvPicPr>
        <p:blipFill>
          <a:blip r:embed="rId3"/>
          <a:stretch>
            <a:fillRect/>
          </a:stretch>
        </p:blipFill>
        <p:spPr>
          <a:xfrm>
            <a:off x="2671249" y="2088682"/>
            <a:ext cx="6849502" cy="4692316"/>
          </a:xfrm>
          <a:prstGeom prst="rect">
            <a:avLst/>
          </a:prstGeom>
        </p:spPr>
      </p:pic>
    </p:spTree>
    <p:extLst>
      <p:ext uri="{BB962C8B-B14F-4D97-AF65-F5344CB8AC3E}">
        <p14:creationId xmlns:p14="http://schemas.microsoft.com/office/powerpoint/2010/main" val="29829190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out, going through the aisle, to reaching the aircraft entrance.</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因此，由于过程相似，显然我们可以得到，离机的最佳策略和登机类似，也要让过道尽量被占用，以达到最高的并行性。</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because of the similar process, it’s obvious that the best disembarking strategy is similar to embarking: to make sure the aisles are used to maximize the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dirty="0">
                <a:latin typeface="S宋体"/>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500" dirty="0">
              <a:latin typeface="S宋体"/>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 time needed is shorter than boarding.</a:t>
            </a:r>
          </a:p>
        </p:txBody>
      </p:sp>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离机与登机的等效性证明</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Proof of Equality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5745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818712" y="2222287"/>
            <a:ext cx="10554574" cy="4727153"/>
          </a:xfrm>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 According to our experience in real life, here are some major factors: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latin typeface="Ss"/>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latin typeface="Ss"/>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unexpectedly </a:t>
            </a:r>
            <a:r>
              <a:rPr lang="en-US" altLang="zh-CN" sz="1500" dirty="0" err="1" smtClean="0">
                <a:latin typeface="Times New Roman" panose="02020603050405020304" pitchFamily="18" charset="0"/>
                <a:ea typeface="宋体" panose="02010600030101010101" pitchFamily="2" charset="-122"/>
                <a:cs typeface="Times New Roman" panose="02020603050405020304" pitchFamily="18" charset="0"/>
              </a:rPr>
              <a:t>unshown</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total dissatisfaction is the weighted sum of the three factors, the weight respectively 1, 250 and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10.</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a:xfrm>
            <a:off x="810000" y="447188"/>
            <a:ext cx="10571998" cy="970450"/>
          </a:xfrm>
        </p:spPr>
        <p:txBody>
          <a:bodyPr anchor="b">
            <a:noAutofit/>
          </a:bodyPr>
          <a:lstStyle/>
          <a:p>
            <a:r>
              <a:rPr lang="zh-CN" altLang="en-US" dirty="0">
                <a:solidFill>
                  <a:schemeClr val="tx1"/>
                </a:solidFill>
                <a:latin typeface="Times New Roman" panose="02020603050405020304" pitchFamily="18" charset="0"/>
                <a:cs typeface="Times New Roman" panose="02020603050405020304" pitchFamily="18" charset="0"/>
              </a:rPr>
              <a:t>满意度指数</a:t>
            </a:r>
            <a:r>
              <a:rPr lang="en-US" altLang="zh-CN" dirty="0">
                <a:solidFill>
                  <a:schemeClr val="tx1"/>
                </a:solidFill>
                <a:latin typeface="Times New Roman" panose="02020603050405020304" pitchFamily="18" charset="0"/>
                <a:cs typeface="Times New Roman" panose="02020603050405020304" pitchFamily="18" charset="0"/>
              </a:rPr>
              <a:t/>
            </a:r>
            <a:br>
              <a:rPr lang="en-US" altLang="zh-CN" dirty="0">
                <a:solidFill>
                  <a:schemeClr val="tx1"/>
                </a:solidFill>
                <a:latin typeface="Times New Roman" panose="02020603050405020304" pitchFamily="18" charset="0"/>
                <a:cs typeface="Times New Roman" panose="02020603050405020304" pitchFamily="18" charset="0"/>
              </a:rPr>
            </a:br>
            <a:r>
              <a:rPr lang="en-US" altLang="zh-CN" sz="2000" dirty="0">
                <a:solidFill>
                  <a:schemeClr val="tx1"/>
                </a:solidFill>
                <a:latin typeface="Times New Roman" panose="02020603050405020304" pitchFamily="18" charset="0"/>
                <a:cs typeface="Times New Roman" panose="02020603050405020304" pitchFamily="18" charset="0"/>
              </a:rPr>
              <a:t>Satisfaction Index</a:t>
            </a:r>
            <a:endParaRPr lang="zh-CN" alt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2047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E0C3EB-1768-4C67-B272-634C099FBE5D}"/>
              </a:ext>
            </a:extLst>
          </p:cNvPr>
          <p:cNvSpPr>
            <a:spLocks noGrp="1"/>
          </p:cNvSpPr>
          <p:nvPr>
            <p:ph idx="1"/>
          </p:nvPr>
        </p:nvSpPr>
        <p:spPr/>
        <p:txBody>
          <a:bodyPr anchor="t">
            <a:normAutofit lnSpcReduction="10000"/>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standardization</a:t>
            </a: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important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United magnitudes can make the ultimate dissatisfaction index combine the three indexes instead of tending to one of them</a:t>
            </a:r>
          </a:p>
        </p:txBody>
      </p:sp>
      <p:sp>
        <p:nvSpPr>
          <p:cNvPr id="7" name="标题 3">
            <a:extLst>
              <a:ext uri="{FF2B5EF4-FFF2-40B4-BE49-F238E27FC236}">
                <a16:creationId xmlns:a16="http://schemas.microsoft.com/office/drawing/2014/main" id="{F74534B8-96D4-4BE5-A088-A05F47A785E1}"/>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84475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5029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56.33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Front to Back</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5029 Time Steps = 27 minutes and 56.33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由后</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4092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=854.01</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Back to Front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4092 Time Steps = 22 minutes and 44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=854.01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窗户到走廊，随机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4347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4347 Time Steps = 24 minutes and 9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8209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由窗户到走廊，由后到前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4120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53.33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Back-to-front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4120 Time Steps = 22 minutes and 53.33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4398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26</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=1501.17</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Front-to-back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4398 Time Steps = 24 minutes and 26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=1501.17</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4409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m:t>
                    </m:r>
                    <m:r>
                      <a:rPr lang="en-US" altLang="zh-CN" sz="1500" b="0" i="1" smtClean="0">
                        <a:latin typeface="Cambria Math" panose="02040503050406030204" pitchFamily="18" charset="0"/>
                        <a:cs typeface="Times New Roman" panose="02020603050405020304" pitchFamily="18" charset="0"/>
                      </a:rPr>
                      <m:t>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4409 Time Steps = 24 minutes and 29.67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9457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3770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58.67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3770 Time Steps = 20 minutes and 58.67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类</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3359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=1383.59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Sub-Perfect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3359 Time Steps = 18 minutes and 39.67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=1383.59</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五块模式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4262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Five-Part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4262 Time Steps = 23 minutes and 40.67 seconds</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651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任务分割</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Our Work</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设计出一个</a:t>
            </a:r>
            <a:r>
              <a:rPr lang="zh-CN" altLang="en-US" sz="1500" b="1" dirty="0">
                <a:latin typeface="Times New Roman" panose="02020603050405020304" pitchFamily="18" charset="0"/>
                <a:cs typeface="Times New Roman" panose="02020603050405020304" pitchFamily="18" charset="0"/>
              </a:rPr>
              <a:t>可以计算出登机离机时间</a:t>
            </a:r>
            <a:r>
              <a:rPr lang="zh-CN" altLang="en-US" sz="1500" dirty="0">
                <a:latin typeface="Times New Roman" panose="02020603050405020304" pitchFamily="18" charset="0"/>
                <a:cs typeface="Times New Roman" panose="02020603050405020304" pitchFamily="18" charset="0"/>
              </a:rPr>
              <a:t>且可以</a:t>
            </a:r>
            <a:r>
              <a:rPr lang="zh-CN" altLang="en-US" sz="1500" b="1" dirty="0">
                <a:latin typeface="Times New Roman" panose="02020603050405020304" pitchFamily="18" charset="0"/>
                <a:cs typeface="Times New Roman" panose="02020603050405020304" pitchFamily="18" charset="0"/>
              </a:rPr>
              <a:t>应用于所有机型</a:t>
            </a:r>
            <a:r>
              <a:rPr lang="zh-CN" altLang="en-US" sz="1500" dirty="0">
                <a:latin typeface="Times New Roman" panose="02020603050405020304" pitchFamily="18" charset="0"/>
                <a:cs typeface="Times New Roman" panose="02020603050405020304" pitchFamily="18" charset="0"/>
              </a:rPr>
              <a:t>的模型。</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Design a model which can </a:t>
            </a:r>
            <a:r>
              <a:rPr lang="en-US" altLang="zh-CN" sz="1500" b="1" i="0" dirty="0">
                <a:effectLst/>
                <a:latin typeface="Times New Roman" panose="02020603050405020304" pitchFamily="18" charset="0"/>
                <a:cs typeface="Times New Roman" panose="02020603050405020304" pitchFamily="18" charset="0"/>
              </a:rPr>
              <a:t>calculate the time required</a:t>
            </a:r>
            <a:r>
              <a:rPr lang="en-US" altLang="zh-CN" sz="1500" b="0" i="0" dirty="0">
                <a:effectLst/>
                <a:latin typeface="Times New Roman" panose="02020603050405020304" pitchFamily="18" charset="0"/>
                <a:cs typeface="Times New Roman" panose="02020603050405020304" pitchFamily="18" charset="0"/>
              </a:rPr>
              <a:t> to board and disembark which can be </a:t>
            </a:r>
            <a:r>
              <a:rPr lang="en-US" altLang="zh-CN" sz="1500" b="1" i="0" dirty="0">
                <a:effectLst/>
                <a:latin typeface="Times New Roman" panose="02020603050405020304" pitchFamily="18" charset="0"/>
                <a:cs typeface="Times New Roman" panose="02020603050405020304" pitchFamily="18" charset="0"/>
              </a:rPr>
              <a:t>applied to all kinds of planes</a:t>
            </a:r>
            <a:r>
              <a:rPr lang="en-US" altLang="zh-CN" sz="1500" b="0" i="0" dirty="0">
                <a:effectLst/>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在</a:t>
            </a:r>
            <a:r>
              <a:rPr lang="zh-CN" altLang="en-US" sz="1500" b="1" dirty="0">
                <a:latin typeface="Times New Roman" panose="02020603050405020304" pitchFamily="18" charset="0"/>
                <a:cs typeface="Times New Roman" panose="02020603050405020304" pitchFamily="18" charset="0"/>
              </a:rPr>
              <a:t>考虑不同情况</a:t>
            </a:r>
            <a:r>
              <a:rPr lang="zh-CN" altLang="en-US" sz="1500" dirty="0">
                <a:latin typeface="Times New Roman" panose="02020603050405020304" pitchFamily="18" charset="0"/>
                <a:cs typeface="Times New Roman" panose="02020603050405020304" pitchFamily="18" charset="0"/>
              </a:rPr>
              <a:t>，乘客满意度和突发状况的情况下优化模型，并根据模型结果</a:t>
            </a:r>
            <a:r>
              <a:rPr lang="zh-CN" altLang="en-US" sz="1500" b="1" dirty="0">
                <a:latin typeface="Times New Roman" panose="02020603050405020304" pitchFamily="18" charset="0"/>
                <a:cs typeface="Times New Roman" panose="02020603050405020304" pitchFamily="18" charset="0"/>
              </a:rPr>
              <a:t>初步制定出完整方案</a:t>
            </a:r>
            <a:r>
              <a:rPr lang="zh-CN" altLang="en-US" sz="1500" dirty="0">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Improve the model </a:t>
            </a:r>
            <a:r>
              <a:rPr lang="en-US" altLang="zh-CN" sz="1500" b="1" i="0" dirty="0">
                <a:effectLst/>
                <a:latin typeface="Times New Roman" panose="02020603050405020304" pitchFamily="18" charset="0"/>
                <a:cs typeface="Times New Roman" panose="02020603050405020304" pitchFamily="18" charset="0"/>
              </a:rPr>
              <a:t>considering different situations</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satisfaction degree of passengers</a:t>
            </a:r>
            <a:r>
              <a:rPr lang="en-US" altLang="zh-CN" sz="1500" b="0" i="0" dirty="0">
                <a:effectLst/>
                <a:latin typeface="Times New Roman" panose="02020603050405020304" pitchFamily="18" charset="0"/>
                <a:cs typeface="Times New Roman" panose="02020603050405020304" pitchFamily="18" charset="0"/>
              </a:rPr>
              <a:t> and emergency events and </a:t>
            </a:r>
            <a:r>
              <a:rPr lang="en-US" altLang="zh-CN" sz="1500" b="1" i="0" dirty="0">
                <a:effectLst/>
                <a:latin typeface="Times New Roman" panose="02020603050405020304" pitchFamily="18" charset="0"/>
                <a:cs typeface="Times New Roman" panose="02020603050405020304" pitchFamily="18" charset="0"/>
              </a:rPr>
              <a:t>design a brief strategy </a:t>
            </a:r>
            <a:r>
              <a:rPr lang="en-US" altLang="zh-CN" sz="1500" b="0" i="0" dirty="0">
                <a:effectLst/>
                <a:latin typeface="Times New Roman" panose="02020603050405020304" pitchFamily="18" charset="0"/>
                <a:cs typeface="Times New Roman" panose="02020603050405020304" pitchFamily="18" charset="0"/>
              </a:rPr>
              <a:t>based on the results of our model.</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将我们的模型应用于</a:t>
            </a:r>
            <a:r>
              <a:rPr lang="zh-CN" altLang="en-US" sz="1500" b="1" dirty="0">
                <a:latin typeface="Times New Roman" panose="02020603050405020304" pitchFamily="18" charset="0"/>
                <a:cs typeface="Times New Roman" panose="02020603050405020304" pitchFamily="18" charset="0"/>
              </a:rPr>
              <a:t>真实飞机</a:t>
            </a:r>
            <a:r>
              <a:rPr lang="zh-CN" altLang="en-US" sz="1500" dirty="0">
                <a:latin typeface="Times New Roman" panose="02020603050405020304" pitchFamily="18" charset="0"/>
                <a:cs typeface="Times New Roman" panose="02020603050405020304" pitchFamily="18" charset="0"/>
              </a:rPr>
              <a:t>上，找到</a:t>
            </a:r>
            <a:r>
              <a:rPr lang="zh-CN" altLang="en-US" sz="1500" b="1" dirty="0">
                <a:latin typeface="Times New Roman" panose="02020603050405020304" pitchFamily="18" charset="0"/>
                <a:cs typeface="Times New Roman" panose="02020603050405020304" pitchFamily="18" charset="0"/>
              </a:rPr>
              <a:t>使登离机时间最小化</a:t>
            </a:r>
            <a:r>
              <a:rPr lang="zh-CN" altLang="en-US" sz="1500" dirty="0">
                <a:latin typeface="Times New Roman" panose="02020603050405020304" pitchFamily="18" charset="0"/>
                <a:cs typeface="Times New Roman" panose="02020603050405020304" pitchFamily="18" charset="0"/>
              </a:rPr>
              <a:t>的方案。</a:t>
            </a: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Apply our model to </a:t>
            </a:r>
            <a:r>
              <a:rPr lang="en-US" altLang="zh-CN" sz="1500" b="1" i="0" dirty="0">
                <a:effectLst/>
                <a:latin typeface="Times New Roman" panose="02020603050405020304" pitchFamily="18" charset="0"/>
                <a:cs typeface="Times New Roman" panose="02020603050405020304" pitchFamily="18" charset="0"/>
              </a:rPr>
              <a:t>real-life planes</a:t>
            </a:r>
            <a:r>
              <a:rPr lang="en-US" altLang="zh-CN" sz="1500" b="0" i="0" dirty="0">
                <a:effectLst/>
                <a:latin typeface="Times New Roman" panose="02020603050405020304" pitchFamily="18" charset="0"/>
                <a:cs typeface="Times New Roman" panose="02020603050405020304" pitchFamily="18" charset="0"/>
              </a:rPr>
              <a:t> and find out the best strategy which </a:t>
            </a:r>
            <a:r>
              <a:rPr lang="en-US" altLang="zh-CN" sz="1500" b="1" i="0" dirty="0">
                <a:effectLst/>
                <a:latin typeface="Times New Roman" panose="02020603050405020304" pitchFamily="18" charset="0"/>
                <a:cs typeface="Times New Roman" panose="02020603050405020304" pitchFamily="18" charset="0"/>
              </a:rPr>
              <a:t>minimizes the boarding and disembarking time</a:t>
            </a:r>
            <a:r>
              <a:rPr lang="en-US" altLang="zh-CN" sz="1500" b="0" i="0" dirty="0">
                <a:effectLst/>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482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06191" y="2222500"/>
            <a:ext cx="6179618" cy="3636963"/>
          </a:xfrm>
        </p:spPr>
      </p:pic>
    </p:spTree>
    <p:extLst>
      <p:ext uri="{BB962C8B-B14F-4D97-AF65-F5344CB8AC3E}">
        <p14:creationId xmlns:p14="http://schemas.microsoft.com/office/powerpoint/2010/main" val="1130272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Figure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事实</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证明的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Facts</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Commonly-Used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：放置行李时间影响比较（方差）</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：放置行李时间影响比较（总时间）</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：插队影响比较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：乘客人数减少影响比较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409" y="4567216"/>
            <a:ext cx="3565014" cy="21376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195" y="4414063"/>
            <a:ext cx="4667617" cy="2443937"/>
          </a:xfrm>
          <a:prstGeom prst="rect">
            <a:avLst/>
          </a:prstGeom>
        </p:spPr>
      </p:pic>
      <p:sp>
        <p:nvSpPr>
          <p:cNvPr id="3" name="内容占位符 2">
            <a:extLst>
              <a:ext uri="{FF2B5EF4-FFF2-40B4-BE49-F238E27FC236}">
                <a16:creationId xmlns:a16="http://schemas.microsoft.com/office/drawing/2014/main" id="{38AB469B-048D-40E9-90EE-A69BF287893F}"/>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主要思想</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Key Points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TETA</a:t>
            </a:r>
            <a:r>
              <a:rPr lang="zh-CN" altLang="en-US" sz="1500" dirty="0">
                <a:latin typeface="宋体" panose="02010600030101010101" pitchFamily="2" charset="-122"/>
                <a:ea typeface="宋体" panose="02010600030101010101" pitchFamily="2" charset="-122"/>
                <a:cs typeface="Times New Roman" panose="02020603050405020304" pitchFamily="18" charset="0"/>
              </a:rPr>
              <a:t>和</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Flying Wing</a:t>
            </a:r>
            <a:r>
              <a:rPr lang="zh-CN" altLang="en-US" sz="1500" dirty="0">
                <a:latin typeface="宋体" panose="02010600030101010101" pitchFamily="2" charset="-122"/>
                <a:ea typeface="宋体" panose="02010600030101010101" pitchFamily="2" charset="-122"/>
                <a:cs typeface="Times New Roman" panose="02020603050405020304" pitchFamily="18" charset="0"/>
              </a:rPr>
              <a:t>两种多过道的飞机，我们发现，它们可以按照分过道的不同分为几个较小的部分，这几个部分中的乘客在分过道上互不影响。因此，我们可以考虑将这些部分分治处理，每个部分中分别采用最优的登机策略。然后，因为前面已经证明了过道占得越满效率越高的结论，我们只需让主过道占得最满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TETA and Flying Wing, two kinds of multi-aisle aircrafts, we found that they can be divided into smaller parts according to aisles, and passengers in different parts won’t influence each other on part aisles. So we could consider respectively deal with these parts. We can use the best boarding sequence in each part. Then, for we’ve proved the conclusion that the best strategy is to make full use of the aisles, we only need to make sure the main aisle is full.</a:t>
            </a:r>
          </a:p>
          <a:p>
            <a:pPr>
              <a:buFont typeface="Wingdings" panose="05000000000000000000" pitchFamily="2" charset="2"/>
              <a:buChar char="p"/>
            </a:pPr>
            <a:endParaRPr lang="zh-CN" altLang="en-US" dirty="0"/>
          </a:p>
        </p:txBody>
      </p:sp>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80603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Model Structure</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777616" y="2758106"/>
            <a:ext cx="3569247" cy="523220"/>
          </a:xfrm>
          <a:prstGeom prst="rect">
            <a:avLst/>
          </a:prstGeom>
          <a:noFill/>
        </p:spPr>
        <p:txBody>
          <a:bodyPr wrap="square" rtlCol="0">
            <a:spAutoFit/>
          </a:bodyPr>
          <a:lstStyle/>
          <a:p>
            <a:pPr algn="ctr"/>
            <a:r>
              <a:rPr lang="zh-CN" altLang="en-US" sz="1400" b="1" dirty="0" smtClean="0">
                <a:solidFill>
                  <a:srgbClr val="0F007B"/>
                </a:solidFill>
                <a:latin typeface="Times New Roman" panose="02020603050405020304" pitchFamily="18" charset="0"/>
                <a:ea typeface="宋体" panose="02010600030101010101" pitchFamily="2" charset="-122"/>
              </a:rPr>
              <a:t>图 本模型的结构</a:t>
            </a:r>
            <a:endParaRPr lang="en-US" altLang="zh-CN" sz="1400" b="1" dirty="0" smtClean="0">
              <a:solidFill>
                <a:srgbClr val="0F007B"/>
              </a:solidFill>
              <a:latin typeface="Times New Roman" panose="02020603050405020304" pitchFamily="18" charset="0"/>
              <a:ea typeface="宋体" panose="02010600030101010101" pitchFamily="2" charset="-122"/>
            </a:endParaRPr>
          </a:p>
          <a:p>
            <a:pPr algn="ctr"/>
            <a:r>
              <a:rPr lang="en-US" altLang="zh-CN" sz="1400" b="1" dirty="0" smtClean="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CBC1C1C-6DBB-4D5B-9526-495C299EC261}"/>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因此，对于这一类的飞机，我们只需要预先将所有乘客按他们所在的小部分进行分组，将每组中的乘客按照组内的登机顺序进行排序，最后再确定组间乘客的登机先后顺序即可。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for this kind of aircrafts, we only need to divide the passengers into groups according to the parts they’re in and sort the   passengers in each group according to the sequence of boarding within the group, and finally decide the sequence between groups.</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显然，由于外侧组的乘客可能会堵住主过道影响内侧组的乘客登机，为了确保过道的使用效率，我们应当让内侧组的乘客先登机。同时，为了防止内侧组有人就座之后带来的空单元格，我们决定在外侧组的一些乘客登机之后再安排几个内侧组的乘客，用来补齐这些空单元格。</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Obviously, passengers in the outer groups may block the main aisle and influence inner group passengers’ boarding, so we should board inner group passengers first to ensure the used efficiency of aisles. Meanwhile, to prevent empty cells caused by seated inner group passengers, we decided to arrange a few inner group passengers after some outer group passengers have boarded, to fill up the empty cells.</a:t>
            </a:r>
          </a:p>
          <a:p>
            <a:pPr>
              <a:buFont typeface="Wingdings" panose="05000000000000000000" pitchFamily="2" charset="2"/>
              <a:buChar char="p"/>
            </a:pP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54792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内容占位符 6">
            <a:extLst>
              <a:ext uri="{FF2B5EF4-FFF2-40B4-BE49-F238E27FC236}">
                <a16:creationId xmlns:a16="http://schemas.microsoft.com/office/drawing/2014/main" id="{7D3D2598-E01D-4FA8-8E32-3106A0BBB52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96119" y="1942121"/>
            <a:ext cx="6733339" cy="481860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准确性</a:t>
            </a:r>
            <a:endParaRPr lang="en-US" altLang="zh-CN" sz="1500" b="1" dirty="0"/>
          </a:p>
          <a:p>
            <a:pPr>
              <a:buFont typeface="Wingdings" panose="05000000000000000000" pitchFamily="2" charset="2"/>
              <a:buChar char="p"/>
            </a:pPr>
            <a:r>
              <a:rPr lang="zh-CN" altLang="en-US" sz="1500" b="1" dirty="0"/>
              <a:t>多样性</a:t>
            </a:r>
            <a:endParaRPr lang="en-US" altLang="zh-CN" sz="1500" b="1" dirty="0"/>
          </a:p>
          <a:p>
            <a:pPr>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endParaRPr lang="en-US" altLang="zh-CN" sz="1500" b="1" dirty="0"/>
          </a:p>
        </p:txBody>
      </p:sp>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620671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复杂性</a:t>
            </a:r>
            <a:endParaRPr lang="en-US" altLang="zh-CN" sz="1500" b="1" dirty="0"/>
          </a:p>
          <a:p>
            <a:pPr>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a:buFont typeface="Wingdings" panose="05000000000000000000" pitchFamily="2" charset="2"/>
              <a:buChar char="p"/>
            </a:pPr>
            <a:endParaRPr lang="en-US" altLang="zh-CN" sz="1500" b="1" dirty="0"/>
          </a:p>
        </p:txBody>
      </p:sp>
      <p:sp>
        <p:nvSpPr>
          <p:cNvPr id="8" name="标题 1">
            <a:extLst>
              <a:ext uri="{FF2B5EF4-FFF2-40B4-BE49-F238E27FC236}">
                <a16:creationId xmlns:a16="http://schemas.microsoft.com/office/drawing/2014/main" id="{167CF8B4-B49D-4D50-A06E-34318B87741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92519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7699625" y="2233005"/>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err="1">
                <a:latin typeface="Times New Roman" panose="02020603050405020304" pitchFamily="18" charset="0"/>
                <a:cs typeface="Times New Roman" panose="02020603050405020304" pitchFamily="18" charset="0"/>
              </a:rPr>
              <a:t>Hommization</a:t>
            </a:r>
            <a:r>
              <a:rPr lang="en-US" altLang="zh-CN" sz="150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86498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航空公司一般都会保证这件事，以避免不必要的拥堵。</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Airlines usually ensure this fact to minimize unnecessary congestion.</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所有乘客的取行李和放行李的标准时间都相同。</a:t>
            </a: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a certain passenger, the time to lay down his luggage and the time to remove it is the same.</a:t>
            </a:r>
          </a:p>
          <a:p>
            <a:pPr lvl="1" defTabSz="914400">
              <a:spcBef>
                <a:spcPts val="0"/>
              </a:spcBef>
              <a:spcAft>
                <a:spcPts val="0"/>
              </a:spcAft>
              <a:buClrTx/>
              <a:buFont typeface="Wingdings" panose="05000000000000000000" pitchFamily="2" charset="2"/>
              <a:buChar char="p"/>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这一过程可以被数学地看作可逆的（想象时间倒流）。</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process can be mathematically acknowledged as reversible (Consider when time relapses).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which will both satisfy the needs of people and maximize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简化</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p:txBody>
      </p:sp>
    </p:spTree>
    <p:extLst>
      <p:ext uri="{BB962C8B-B14F-4D97-AF65-F5344CB8AC3E}">
        <p14:creationId xmlns:p14="http://schemas.microsoft.com/office/powerpoint/2010/main" val="29536244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所有乘客在过道中的最大速度相等。</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passengers walk at the same speed on the aisles.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虽然会有年龄和性别造成的能量差异，乘客们在飞机上行走寻找座位的速度是差不多的。因此，我们可以忽略这一差异并假设所有乘客都以一个相同的理想速度行走。</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Though there are energy difference caused by age and sex, there is slight difference of walking velocity when different passengers walk on a plane searching for their assigned seat. Therefore, we can neglect the difference and assume that all the passengers have the same speed.</a:t>
            </a:r>
          </a:p>
          <a:p>
            <a:pPr>
              <a:buFont typeface="Wingdings" panose="05000000000000000000" pitchFamily="2" charset="2"/>
              <a:buChar char="p"/>
            </a:pPr>
            <a:endParaRPr lang="en-US" altLang="zh-CN" sz="1500" dirty="0">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乘客只会朝着自己座位的方向移动，而不会往回走。</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Passengers never go backward.</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大多数乘客专注于找座位，因此他们很少迷路并走回头路。</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Most passengers are concentrated on finding their seat most. Therefore, they seldom miss their way and try to move backward</a:t>
            </a:r>
            <a:endParaRPr lang="en-US" altLang="zh-CN" sz="15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98296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982F987-2FA2-4184-9E1C-EB78DBBD8AEE}"/>
              </a:ext>
            </a:extLst>
          </p:cNvPr>
          <p:cNvSpPr>
            <a:spLocks noGrp="1"/>
          </p:cNvSpPr>
          <p:nvPr>
            <p:ph idx="1"/>
          </p:nvPr>
        </p:nvSpPr>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头等舱和商务舱乘客会优先登机。</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First and business class passengers are prioritized with respect to those of the economic class.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虽然（根据论文中的最终结果）这并不是对所有机型和乘客的最佳策略，让贵宾先登机会让他们更满足，从而增大航空公司收入。因此我们考虑这一因素以让模型更真实。</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Although (according to the ultimate results displayed in our essay), this is not the best boarding strategy for any types of plane and passengers, letting distinguished guests board first will give these passengers a sense of satisfaction and enlarge the airline company’s income. Therefore, we took this fact into consideration to make our model more realistic.</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乘客给其他乘客让座时的横移速度等于其在过道中的最大速度。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horizontal velocity of passengers offering seats is equal to the maximum speed in the aisle.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在让座时，乘客不会被其他乘客堵住。并且由于手中行李和身边座位的影响差不多，我们可以假设乘客在飞机上的最大横移速度等于他们的最大走动速度。</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wouldn’t be blocked when offering seats. And it’s reasonable to assume that the horizontal and vertical velocity is approximately the same, for the impact of the luggage in hand and the seats beside a passenger are approximately the same.</a:t>
            </a:r>
          </a:p>
          <a:p>
            <a:pPr>
              <a:buFont typeface="Wingdings" panose="05000000000000000000" pitchFamily="2" charset="2"/>
              <a:buChar char="p"/>
            </a:pPr>
            <a:endParaRPr lang="zh-CN" altLang="en-US" dirty="0">
              <a:latin typeface="Times New Roman" panose="02020603050405020304" pitchFamily="18" charset="0"/>
              <a:ea typeface="+mj-ea"/>
              <a:cs typeface="Times New Roman" panose="02020603050405020304" pitchFamily="18" charset="0"/>
            </a:endParaRPr>
          </a:p>
        </p:txBody>
      </p:sp>
      <p:sp>
        <p:nvSpPr>
          <p:cNvPr id="18" name="标题 17">
            <a:extLst>
              <a:ext uri="{FF2B5EF4-FFF2-40B4-BE49-F238E27FC236}">
                <a16:creationId xmlns:a16="http://schemas.microsoft.com/office/drawing/2014/main" id="{D2A1EF7C-5D2F-46A5-B76F-5AA49AFC3A93}"/>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总假设</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909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A5C42097-BE71-4363-8420-D7D8D168FF0E}"/>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It’s the (for time) the same as putting luggage into the rack if a passenger puts the luggage into the seat </a:t>
            </a:r>
          </a:p>
          <a:p>
            <a:pPr marL="0" indent="0" defTabSz="914400">
              <a:spcBef>
                <a:spcPts val="0"/>
              </a:spcBef>
              <a:spcAft>
                <a:spcPts val="0"/>
              </a:spcAft>
              <a:buClrTx/>
              <a:buNone/>
              <a:defRPr/>
            </a:pPr>
            <a:endParaRPr kumimoji="0" lang="en-US" altLang="zh-CN" sz="1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乘客</a:t>
            </a:r>
            <a:r>
              <a:rPr lang="zh-CN" altLang="en-US" sz="1500" b="1" dirty="0" smtClean="0">
                <a:solidFill>
                  <a:srgbClr val="13009C"/>
                </a:solidFill>
                <a:latin typeface="Times New Roman" panose="02020603050405020304" pitchFamily="18" charset="0"/>
                <a:ea typeface="+mj-ea"/>
                <a:cs typeface="Times New Roman" panose="02020603050405020304" pitchFamily="18" charset="0"/>
              </a:rPr>
              <a:t>每时每刻会以其当时可能达到的最大速度行走</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Passengers always maintain their maximum theoretical speed at that time.</a:t>
            </a:r>
            <a:endParaRPr kumimoji="0" lang="en-US" altLang="zh-CN" sz="1500" b="0"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乘客一般会尽快就座，因此合理的假设是乘客总以可能的最大速度行进。</a:t>
            </a:r>
            <a:endPar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Passengers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usually want to get seated as quickly as possible, so it’s reasonable to assume that passengers always walk as quickly as possible.</a:t>
            </a:r>
            <a:endParaRPr lang="zh-CN" altLang="en-US" sz="1500" dirty="0">
              <a:latin typeface="Times New Roman" panose="02020603050405020304" pitchFamily="18" charset="0"/>
              <a:ea typeface="+mj-ea"/>
              <a:cs typeface="Times New Roman" panose="02020603050405020304" pitchFamily="18" charset="0"/>
            </a:endParaRPr>
          </a:p>
        </p:txBody>
      </p:sp>
      <p:sp>
        <p:nvSpPr>
          <p:cNvPr id="7" name="标题 6">
            <a:extLst>
              <a:ext uri="{FF2B5EF4-FFF2-40B4-BE49-F238E27FC236}">
                <a16:creationId xmlns:a16="http://schemas.microsoft.com/office/drawing/2014/main"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171003"/>
      </p:ext>
    </p:extLst>
  </p:cSld>
  <p:clrMapOvr>
    <a:masterClrMapping/>
  </p:clrMapOvr>
  <p:timing>
    <p:tnLst>
      <p:par>
        <p:cTn id="1" dur="indefinite" restart="never" nodeType="tmRoot"/>
      </p:par>
    </p:tnLst>
  </p:timing>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365</TotalTime>
  <Words>7053</Words>
  <Application>Microsoft Office PowerPoint</Application>
  <PresentationFormat>宽屏</PresentationFormat>
  <Paragraphs>548</Paragraphs>
  <Slides>54</Slides>
  <Notes>36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54</vt:i4>
      </vt:variant>
    </vt:vector>
  </HeadingPairs>
  <TitlesOfParts>
    <vt:vector size="69" baseType="lpstr">
      <vt:lpstr>Cambria Math</vt:lpstr>
      <vt:lpstr>等线</vt:lpstr>
      <vt:lpstr>Times New Roman</vt:lpstr>
      <vt:lpstr>宋体</vt:lpstr>
      <vt:lpstr>Century Gothic</vt:lpstr>
      <vt:lpstr>S宋体</vt:lpstr>
      <vt:lpstr>宋体</vt:lpstr>
      <vt:lpstr>Consolas</vt:lpstr>
      <vt:lpstr>Calibri</vt:lpstr>
      <vt:lpstr>Wingdings 2</vt:lpstr>
      <vt:lpstr>Wingdings</vt:lpstr>
      <vt:lpstr>Ss</vt:lpstr>
      <vt:lpstr>引用</vt:lpstr>
      <vt:lpstr>AxMath</vt:lpstr>
      <vt:lpstr>Equation.AxMath</vt:lpstr>
      <vt:lpstr>登机与离机策略的最优化讨论 The Optimal Boarding &amp; Disembarking Method</vt:lpstr>
      <vt:lpstr>背景 Background</vt:lpstr>
      <vt:lpstr>背景 Background</vt:lpstr>
      <vt:lpstr>任务分割 Our Work</vt:lpstr>
      <vt:lpstr>模型结构 Model Structure</vt:lpstr>
      <vt:lpstr>总假设 General Assumptions</vt:lpstr>
      <vt:lpstr>总假设 General Assumptions</vt:lpstr>
      <vt:lpstr> 总假设 General Assumptions</vt:lpstr>
      <vt:lpstr>时间计算 - 假设 Assumptions for Time Calculating</vt:lpstr>
      <vt:lpstr>时间计算 - 假设 Assumptions for Time Calculating</vt:lpstr>
      <vt:lpstr>假设的解释 Justification for the Assumption</vt:lpstr>
      <vt:lpstr>定义 Definitions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离机与登机的等效性证明 Proof of Equality Between Boarding and Disembarking</vt:lpstr>
      <vt:lpstr>满意度指数 Satisfaction Index</vt:lpstr>
      <vt:lpstr>满意度指数 Satisfaction Index</vt:lpstr>
      <vt:lpstr>模拟结果 Results of Simulation </vt:lpstr>
      <vt:lpstr>模拟结果 Results of Simulation</vt:lpstr>
      <vt:lpstr>模拟结果 Results of Simulation</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 Application to Different Aircrafts</vt:lpstr>
      <vt:lpstr>应用到不同机型 Application to Different Aircrafts</vt:lpstr>
      <vt:lpstr>应用到不同机型 Application to Different Aircrafts</vt:lpstr>
      <vt:lpstr>优点 Strengths</vt:lpstr>
      <vt:lpstr>缺点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63</cp:revision>
  <dcterms:created xsi:type="dcterms:W3CDTF">2022-04-09T13:58:34Z</dcterms:created>
  <dcterms:modified xsi:type="dcterms:W3CDTF">2022-04-11T11:52:59Z</dcterms:modified>
</cp:coreProperties>
</file>